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glb" ContentType="model/gltf.binary"/>
  <Default Extension="rels" ContentType="application/vnd.openxmlformats-package.relationships+xml"/>
  <Default Extension="xml" ContentType="application/xml"/>
  <Default Extension="mp4" ContentType="video/mp4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notesMasterIdLst>
    <p:notesMasterId r:id="rId24"/>
  </p:notesMasterIdLst>
  <p:handoutMasterIdLst>
    <p:handoutMasterId r:id="rId25"/>
  </p:handoutMasterIdLst>
  <p:sldIdLst>
    <p:sldId id="266" r:id="rId5"/>
    <p:sldId id="327" r:id="rId6"/>
    <p:sldId id="318" r:id="rId7"/>
    <p:sldId id="319" r:id="rId8"/>
    <p:sldId id="320" r:id="rId9"/>
    <p:sldId id="309" r:id="rId10"/>
    <p:sldId id="321" r:id="rId11"/>
    <p:sldId id="310" r:id="rId12"/>
    <p:sldId id="324" r:id="rId13"/>
    <p:sldId id="325" r:id="rId14"/>
    <p:sldId id="326" r:id="rId15"/>
    <p:sldId id="312" r:id="rId16"/>
    <p:sldId id="322" r:id="rId17"/>
    <p:sldId id="316" r:id="rId18"/>
    <p:sldId id="313" r:id="rId19"/>
    <p:sldId id="314" r:id="rId20"/>
    <p:sldId id="315" r:id="rId21"/>
    <p:sldId id="328" r:id="rId22"/>
    <p:sldId id="323" r:id="rId23"/>
  </p:sldIdLst>
  <p:sldSz cx="12192000" cy="6858000"/>
  <p:notesSz cx="6858000" cy="9144000"/>
  <p:defaultTextStyle>
    <a:defPPr rtl="0">
      <a:defRPr lang="en-GB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19" autoAdjust="0"/>
  </p:normalViewPr>
  <p:slideViewPr>
    <p:cSldViewPr snapToGrid="0">
      <p:cViewPr varScale="1">
        <p:scale>
          <a:sx n="84" d="100"/>
          <a:sy n="84" d="100"/>
        </p:scale>
        <p:origin x="610" y="10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8" d="100"/>
          <a:sy n="88" d="100"/>
        </p:scale>
        <p:origin x="3822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9F403F-EF76-48B2-A4D1-6B210FA59651}" type="datetime1">
              <a:rPr lang="en-GB" smtClean="0"/>
              <a:t>23/08/2026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284F72-582E-4200-86D7-FCF118B0865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6696001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noProof="0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03DBB4B-0CB0-4B61-A9E2-D423B87EB3A6}" type="datetime1">
              <a:rPr lang="en-GB" noProof="0" smtClean="0"/>
              <a:t>23/08/2026</a:t>
            </a:fld>
            <a:endParaRPr lang="en-GB" noProof="0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en-GB" noProof="0" dirty="0"/>
              <a:t>Click to 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75391D-6E4B-4763-9987-239636288824}" type="slidenum">
              <a:rPr lang="en-GB" noProof="0" smtClean="0"/>
              <a:t>‹#›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235442338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75391D-6E4B-4763-9987-239636288824}" type="slidenum">
              <a:rPr lang="en-GB" smtClean="0"/>
              <a:t>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551085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zitiv tit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39E3965E-AC41-4711-9D10-E25ABB132D86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rtlCol="0" anchor="b">
            <a:normAutofit/>
          </a:bodyPr>
          <a:lstStyle>
            <a:lvl1pPr algn="l">
              <a:lnSpc>
                <a:spcPct val="90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r>
              <a:rPr lang="ro-RO" noProof="0"/>
              <a:t>Faceți clic pentru a edita stilul de titlu coordonator</a:t>
            </a:r>
            <a:endParaRPr lang="en-GB" noProof="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645152"/>
            <a:ext cx="10058400" cy="1143000"/>
          </a:xfrm>
        </p:spPr>
        <p:txBody>
          <a:bodyPr lIns="91440" rIns="91440" rtlCol="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pPr rtl="0"/>
            <a:r>
              <a:rPr lang="ro-RO" noProof="0"/>
              <a:t>Faceți clic pentru a edita stilul de subtitlu coordonator</a:t>
            </a:r>
            <a:endParaRPr lang="en-GB" noProof="0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="" xmlns:a16="http://schemas.microsoft.com/office/drawing/2014/main" id="{1F5DC8C3-BA5F-4EED-BB9A-A14272BD82A1}"/>
              </a:ext>
            </a:extLst>
          </p:cNvPr>
          <p:cNvCxnSpPr/>
          <p:nvPr/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9925CCF1-92C0-4AF3-BFAF-492163191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C2704E5-4F39-456D-BCC2-3682AA110EE4}" type="datetime1">
              <a:rPr lang="en-GB" noProof="0" smtClean="0"/>
              <a:t>23/08/2026</a:t>
            </a:fld>
            <a:endParaRPr lang="en-GB" noProof="0" dirty="0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051A78A9-3DFF-4937-A9F2-5D8CF495F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GB" noProof="0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5FAEB271-5CC0-4759-BC6E-8BE53AB22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GB" noProof="0" smtClean="0"/>
              <a:t>‹#›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14872932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u și conțin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o-RO" noProof="0"/>
              <a:t>Faceți clic pentru a edita stilul de titlu coordonator</a:t>
            </a:r>
            <a:endParaRPr lang="en-GB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ro-RO" noProof="0"/>
              <a:t>Faceţi clic pentru a edita Master stiluri text</a:t>
            </a:r>
          </a:p>
          <a:p>
            <a:pPr lvl="1" rtl="0"/>
            <a:r>
              <a:rPr lang="ro-RO" noProof="0"/>
              <a:t>al doilea nivel</a:t>
            </a:r>
          </a:p>
          <a:p>
            <a:pPr lvl="2" rtl="0"/>
            <a:r>
              <a:rPr lang="ro-RO" noProof="0"/>
              <a:t>al treilea nivel</a:t>
            </a:r>
          </a:p>
          <a:p>
            <a:pPr lvl="3" rtl="0"/>
            <a:r>
              <a:rPr lang="ro-RO" noProof="0"/>
              <a:t>al patrulea nivel</a:t>
            </a:r>
          </a:p>
          <a:p>
            <a:pPr lvl="4" rtl="0"/>
            <a:r>
              <a:rPr lang="ro-RO" noProof="0"/>
              <a:t>al cincilea nivel</a:t>
            </a:r>
            <a:endParaRPr lang="en-GB" noProof="0" dirty="0"/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354D8B55-9EA8-4B81-8E84-9B93B0A27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1DBDAB5-6689-49C0-A541-77DA88E44363}" type="datetime1">
              <a:rPr lang="en-GB" noProof="0" smtClean="0"/>
              <a:t>23/08/2026</a:t>
            </a:fld>
            <a:endParaRPr lang="en-GB" noProof="0" dirty="0"/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062CA021-2578-47CB-822C-BDDFF7223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GB" noProof="0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C4AAB51D-4141-4682-9375-DAFD5FB9D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GB" noProof="0" smtClean="0"/>
              <a:t>‹#›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1238980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ntet secțiun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A585C21A-8B93-4657-B5DF-7EAEAD3BE127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rtlCol="0" anchor="b" anchorCtr="0">
            <a:normAutofit/>
          </a:bodyPr>
          <a:lstStyle>
            <a:lvl1pPr>
              <a:lnSpc>
                <a:spcPct val="90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r>
              <a:rPr lang="ro-RO" noProof="0"/>
              <a:t>Faceți clic pentru a edita stilul de titlu coordonator</a:t>
            </a:r>
            <a:endParaRPr lang="en-GB" noProof="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663440"/>
            <a:ext cx="10058400" cy="1143000"/>
          </a:xfrm>
        </p:spPr>
        <p:txBody>
          <a:bodyPr lIns="91440" rIns="91440" rtlCol="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o-RO" noProof="0"/>
              <a:t>Faceţi clic pentru a edita Master stiluri text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="" xmlns:a16="http://schemas.microsoft.com/office/drawing/2014/main" id="{459DE2C1-4C52-40A3-8959-27B2C1BEBFF6}"/>
              </a:ext>
            </a:extLst>
          </p:cNvPr>
          <p:cNvCxnSpPr/>
          <p:nvPr/>
        </p:nvCxnSpPr>
        <p:spPr>
          <a:xfrm>
            <a:off x="1207658" y="4485132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AAF2E137-EC28-48F8-9198-1F02539029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7A9E1E1-8203-4C9F-ACF1-E800B4AF1CA2}" type="datetime1">
              <a:rPr lang="en-GB" noProof="0" smtClean="0"/>
              <a:t>23/08/2026</a:t>
            </a:fld>
            <a:endParaRPr lang="en-GB" noProof="0" dirty="0"/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189422CD-6F62-4DD6-89EF-07A60B42D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GB" noProof="0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="" xmlns:a16="http://schemas.microsoft.com/office/drawing/2014/main" id="{69C6AFF8-42B4-4D05-969B-9F5FB3355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GB" noProof="0" smtClean="0"/>
              <a:t>‹#›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8223314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uă tipuri de conțin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 rtlCol="0"/>
          <a:lstStyle/>
          <a:p>
            <a:pPr rtl="0"/>
            <a:r>
              <a:rPr lang="ro-RO" noProof="0"/>
              <a:t>Faceți clic pentru a edita stilul de titlu coordonator</a:t>
            </a:r>
            <a:endParaRPr lang="en-GB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2120900"/>
            <a:ext cx="4639736" cy="3748193"/>
          </a:xfrm>
        </p:spPr>
        <p:txBody>
          <a:bodyPr rtlCol="0"/>
          <a:lstStyle/>
          <a:p>
            <a:pPr lvl="0" rtl="0"/>
            <a:r>
              <a:rPr lang="ro-RO" noProof="0"/>
              <a:t>Faceţi clic pentru a edita Master stiluri text</a:t>
            </a:r>
          </a:p>
          <a:p>
            <a:pPr lvl="1" rtl="0"/>
            <a:r>
              <a:rPr lang="ro-RO" noProof="0"/>
              <a:t>al doilea nivel</a:t>
            </a:r>
          </a:p>
          <a:p>
            <a:pPr lvl="2" rtl="0"/>
            <a:r>
              <a:rPr lang="ro-RO" noProof="0"/>
              <a:t>al treilea nivel</a:t>
            </a:r>
          </a:p>
          <a:p>
            <a:pPr lvl="3" rtl="0"/>
            <a:r>
              <a:rPr lang="ro-RO" noProof="0"/>
              <a:t>al patrulea nivel</a:t>
            </a:r>
          </a:p>
          <a:p>
            <a:pPr lvl="4" rtl="0"/>
            <a:r>
              <a:rPr lang="ro-RO" noProof="0"/>
              <a:t>al cincilea nivel</a:t>
            </a:r>
            <a:endParaRPr lang="en-GB" noProof="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15944" y="2120900"/>
            <a:ext cx="4639736" cy="3748194"/>
          </a:xfrm>
        </p:spPr>
        <p:txBody>
          <a:bodyPr rtlCol="0"/>
          <a:lstStyle/>
          <a:p>
            <a:pPr lvl="0" rtl="0"/>
            <a:r>
              <a:rPr lang="ro-RO" noProof="0"/>
              <a:t>Faceţi clic pentru a edita Master stiluri text</a:t>
            </a:r>
          </a:p>
          <a:p>
            <a:pPr lvl="1" rtl="0"/>
            <a:r>
              <a:rPr lang="ro-RO" noProof="0"/>
              <a:t>al doilea nivel</a:t>
            </a:r>
          </a:p>
          <a:p>
            <a:pPr lvl="2" rtl="0"/>
            <a:r>
              <a:rPr lang="ro-RO" noProof="0"/>
              <a:t>al treilea nivel</a:t>
            </a:r>
          </a:p>
          <a:p>
            <a:pPr lvl="3" rtl="0"/>
            <a:r>
              <a:rPr lang="ro-RO" noProof="0"/>
              <a:t>al patrulea nivel</a:t>
            </a:r>
          </a:p>
          <a:p>
            <a:pPr lvl="4" rtl="0"/>
            <a:r>
              <a:rPr lang="ro-RO" noProof="0"/>
              <a:t>al cincilea nivel</a:t>
            </a:r>
            <a:endParaRPr lang="en-GB" noProof="0" dirty="0"/>
          </a:p>
        </p:txBody>
      </p:sp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5782D47D-B0DC-4C40-BCC6-BBBA32584A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D61D606-4029-4057-B007-9BD66F056C02}" type="datetime1">
              <a:rPr lang="en-GB" noProof="0" smtClean="0"/>
              <a:t>23/08/2026</a:t>
            </a:fld>
            <a:endParaRPr lang="en-GB" noProof="0" dirty="0"/>
          </a:p>
        </p:txBody>
      </p:sp>
      <p:sp>
        <p:nvSpPr>
          <p:cNvPr id="9" name="Footer Placeholder 8">
            <a:extLst>
              <a:ext uri="{FF2B5EF4-FFF2-40B4-BE49-F238E27FC236}">
                <a16:creationId xmlns="" xmlns:a16="http://schemas.microsoft.com/office/drawing/2014/main" id="{4690D34E-7EBD-44B2-83CA-4C126A18D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GB" noProof="0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="" xmlns:a16="http://schemas.microsoft.com/office/drawing/2014/main" id="{2AC511A1-9BBD-42DE-92FB-2AF44F8E9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GB" noProof="0" smtClean="0"/>
              <a:t>‹#›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27576118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ț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 rtlCol="0"/>
          <a:lstStyle/>
          <a:p>
            <a:pPr rtl="0"/>
            <a:r>
              <a:rPr lang="ro-RO" noProof="0"/>
              <a:t>Faceți clic pentru a edita stilul de titlu coordonator</a:t>
            </a:r>
            <a:endParaRPr lang="en-GB" noProof="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057400"/>
            <a:ext cx="4639736" cy="736282"/>
          </a:xfrm>
        </p:spPr>
        <p:txBody>
          <a:bodyPr lIns="91440" rIns="91440" rtlCol="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o-RO" noProof="0"/>
              <a:t>Faceţi clic pentru a edita Master stiluri text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958274"/>
            <a:ext cx="4639736" cy="2910821"/>
          </a:xfrm>
        </p:spPr>
        <p:txBody>
          <a:bodyPr rtlCol="0"/>
          <a:lstStyle/>
          <a:p>
            <a:pPr lvl="0" rtl="0"/>
            <a:r>
              <a:rPr lang="ro-RO" noProof="0"/>
              <a:t>Faceţi clic pentru a edita Master stiluri text</a:t>
            </a:r>
          </a:p>
          <a:p>
            <a:pPr lvl="1" rtl="0"/>
            <a:r>
              <a:rPr lang="ro-RO" noProof="0"/>
              <a:t>al doilea nivel</a:t>
            </a:r>
          </a:p>
          <a:p>
            <a:pPr lvl="2" rtl="0"/>
            <a:r>
              <a:rPr lang="ro-RO" noProof="0"/>
              <a:t>al treilea nivel</a:t>
            </a:r>
          </a:p>
          <a:p>
            <a:pPr lvl="3" rtl="0"/>
            <a:r>
              <a:rPr lang="ro-RO" noProof="0"/>
              <a:t>al patrulea nivel</a:t>
            </a:r>
          </a:p>
          <a:p>
            <a:pPr lvl="4" rtl="0"/>
            <a:r>
              <a:rPr lang="ro-RO" noProof="0"/>
              <a:t>al cincilea nivel</a:t>
            </a:r>
            <a:endParaRPr lang="en-GB" noProof="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15944" y="2057400"/>
            <a:ext cx="4639736" cy="736282"/>
          </a:xfrm>
        </p:spPr>
        <p:txBody>
          <a:bodyPr lIns="91440" rIns="91440" rtlCol="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o-RO" noProof="0"/>
              <a:t>Faceţi clic pentru a edita Master stiluri text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15944" y="2958273"/>
            <a:ext cx="4639736" cy="2910821"/>
          </a:xfrm>
        </p:spPr>
        <p:txBody>
          <a:bodyPr rtlCol="0"/>
          <a:lstStyle/>
          <a:p>
            <a:pPr lvl="0" rtl="0"/>
            <a:r>
              <a:rPr lang="ro-RO" noProof="0"/>
              <a:t>Faceţi clic pentru a edita Master stiluri text</a:t>
            </a:r>
          </a:p>
          <a:p>
            <a:pPr lvl="1" rtl="0"/>
            <a:r>
              <a:rPr lang="ro-RO" noProof="0"/>
              <a:t>al doilea nivel</a:t>
            </a:r>
          </a:p>
          <a:p>
            <a:pPr lvl="2" rtl="0"/>
            <a:r>
              <a:rPr lang="ro-RO" noProof="0"/>
              <a:t>al treilea nivel</a:t>
            </a:r>
          </a:p>
          <a:p>
            <a:pPr lvl="3" rtl="0"/>
            <a:r>
              <a:rPr lang="ro-RO" noProof="0"/>
              <a:t>al patrulea nivel</a:t>
            </a:r>
          </a:p>
          <a:p>
            <a:pPr lvl="4" rtl="0"/>
            <a:r>
              <a:rPr lang="ro-RO" noProof="0"/>
              <a:t>al cincilea nivel</a:t>
            </a:r>
            <a:endParaRPr lang="en-GB" noProof="0" dirty="0"/>
          </a:p>
        </p:txBody>
      </p:sp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8AF8A515-AA94-45D1-9223-5C2272618D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3EB0A61-F1AF-460B-AD9B-4F654C4E2DCE}" type="datetime1">
              <a:rPr lang="en-GB" noProof="0" smtClean="0"/>
              <a:t>23/08/2026</a:t>
            </a:fld>
            <a:endParaRPr lang="en-GB" noProof="0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="" xmlns:a16="http://schemas.microsoft.com/office/drawing/2014/main" id="{D052F5BC-98E0-4D60-AD67-9547738B7D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GB" noProof="0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="" xmlns:a16="http://schemas.microsoft.com/office/drawing/2014/main" id="{A38552DC-952E-41EA-AAAF-C2187523C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GB" noProof="0" smtClean="0"/>
              <a:t>‹#›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18028083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Doar tit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o-RO" noProof="0"/>
              <a:t>Faceți clic pentru a edita stilul de titlu coordonator</a:t>
            </a:r>
            <a:endParaRPr lang="en-GB" noProof="0" dirty="0"/>
          </a:p>
        </p:txBody>
      </p:sp>
      <p:sp>
        <p:nvSpPr>
          <p:cNvPr id="6" name="Date Placeholder 5">
            <a:extLst>
              <a:ext uri="{FF2B5EF4-FFF2-40B4-BE49-F238E27FC236}">
                <a16:creationId xmlns="" xmlns:a16="http://schemas.microsoft.com/office/drawing/2014/main" id="{7392073F-158F-44A3-8913-917AFFC1BC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94DCD03-2D2D-4108-BBD8-260B692F6DE1}" type="datetime1">
              <a:rPr lang="en-GB" noProof="0" smtClean="0"/>
              <a:t>23/08/2026</a:t>
            </a:fld>
            <a:endParaRPr lang="en-GB" noProof="0" dirty="0"/>
          </a:p>
        </p:txBody>
      </p:sp>
      <p:sp>
        <p:nvSpPr>
          <p:cNvPr id="7" name="Footer Placeholder 6">
            <a:extLst>
              <a:ext uri="{FF2B5EF4-FFF2-40B4-BE49-F238E27FC236}">
                <a16:creationId xmlns="" xmlns:a16="http://schemas.microsoft.com/office/drawing/2014/main" id="{EED72207-24CA-42B7-A975-2F8E41CBA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GB" noProof="0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="" xmlns:a16="http://schemas.microsoft.com/office/drawing/2014/main" id="{D01080F2-251A-4B88-9A62-16F46D724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GB" noProof="0" smtClean="0"/>
              <a:t>‹#›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25017711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Necomple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A8E9C91B-7EAD-4562-AB0E-DFB9663AECE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94E9223F-721F-47BF-9FD5-0F8D12FF0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5E3E5A1-1118-4E35-9279-999A703D3551}" type="datetime1">
              <a:rPr lang="en-GB" noProof="0" smtClean="0"/>
              <a:t>23/08/2026</a:t>
            </a:fld>
            <a:endParaRPr lang="en-GB" noProof="0" dirty="0"/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05915714-6BBA-4593-8591-4E26F7D58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GB" noProof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BE06F857-D2E1-44DD-ABDD-EBB739645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GB" noProof="0" smtClean="0"/>
              <a:t>‹#›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31507016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ținut cu legend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16D90D66-BCB9-4229-A829-628874352AC0}"/>
              </a:ext>
            </a:extLst>
          </p:cNvPr>
          <p:cNvSpPr/>
          <p:nvPr/>
        </p:nvSpPr>
        <p:spPr>
          <a:xfrm>
            <a:off x="16" y="0"/>
            <a:ext cx="4654296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3466" y="786383"/>
            <a:ext cx="3517567" cy="2093975"/>
          </a:xfrm>
        </p:spPr>
        <p:txBody>
          <a:bodyPr rtlCol="0" anchor="b">
            <a:normAutofit/>
          </a:bodyPr>
          <a:lstStyle>
            <a:lvl1pPr>
              <a:lnSpc>
                <a:spcPct val="90000"/>
              </a:lnSpc>
              <a:defRPr sz="3600" b="0">
                <a:solidFill>
                  <a:srgbClr val="FFFFFF"/>
                </a:solidFill>
              </a:defRPr>
            </a:lvl1pPr>
          </a:lstStyle>
          <a:p>
            <a:pPr rtl="0"/>
            <a:r>
              <a:rPr lang="ro-RO" noProof="0"/>
              <a:t>Faceți clic pentru a edita stilul de titlu coordonator</a:t>
            </a:r>
            <a:endParaRPr lang="en-GB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58984" y="812799"/>
            <a:ext cx="5928344" cy="5294757"/>
          </a:xfrm>
        </p:spPr>
        <p:txBody>
          <a:bodyPr rtlCol="0"/>
          <a:lstStyle/>
          <a:p>
            <a:pPr lvl="0" rtl="0"/>
            <a:r>
              <a:rPr lang="ro-RO" noProof="0"/>
              <a:t>Faceţi clic pentru a edita Master stiluri text</a:t>
            </a:r>
          </a:p>
          <a:p>
            <a:pPr lvl="1" rtl="0"/>
            <a:r>
              <a:rPr lang="ro-RO" noProof="0"/>
              <a:t>al doilea nivel</a:t>
            </a:r>
          </a:p>
          <a:p>
            <a:pPr lvl="2" rtl="0"/>
            <a:r>
              <a:rPr lang="ro-RO" noProof="0"/>
              <a:t>al treilea nivel</a:t>
            </a:r>
          </a:p>
          <a:p>
            <a:pPr lvl="3" rtl="0"/>
            <a:r>
              <a:rPr lang="ro-RO" noProof="0"/>
              <a:t>al patrulea nivel</a:t>
            </a:r>
          </a:p>
          <a:p>
            <a:pPr lvl="4" rtl="0"/>
            <a:r>
              <a:rPr lang="ro-RO" noProof="0"/>
              <a:t>al cincilea nivel</a:t>
            </a:r>
            <a:endParaRPr lang="en-GB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3465" y="3043050"/>
            <a:ext cx="3517567" cy="3064505"/>
          </a:xfrm>
        </p:spPr>
        <p:txBody>
          <a:bodyPr lIns="91440" rIns="91440" rtlCol="0"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o-RO" noProof="0"/>
              <a:t>Faceţi clic pentru a edita Master stiluri text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43464" y="6446520"/>
            <a:ext cx="3517568" cy="365125"/>
          </a:xfrm>
        </p:spPr>
        <p:txBody>
          <a:bodyPr rtlCol="0"/>
          <a:lstStyle>
            <a:lvl1pPr algn="l">
              <a:defRPr/>
            </a:lvl1pPr>
          </a:lstStyle>
          <a:p>
            <a:pPr rtl="0"/>
            <a:fld id="{71EA276F-12C1-47B9-B184-AB6F99175BF6}" type="datetime1">
              <a:rPr lang="en-GB" noProof="0" smtClean="0"/>
              <a:t>23/08/2026</a:t>
            </a:fld>
            <a:endParaRPr lang="en-GB" noProof="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458983" y="6446520"/>
            <a:ext cx="5334019" cy="365125"/>
          </a:xfrm>
        </p:spPr>
        <p:txBody>
          <a:bodyPr rtlCol="0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pPr rtl="0"/>
            <a:endParaRPr lang="en-GB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fld id="{3A98EE3D-8CD1-4C3F-BD1C-C98C9596463C}" type="slidenum">
              <a:rPr lang="en-GB" noProof="0" smtClean="0"/>
              <a:pPr/>
              <a:t>‹#›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8013020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ine cu legend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DA134939-39C0-4522-A125-A13DFDA66490}"/>
              </a:ext>
            </a:extLst>
          </p:cNvPr>
          <p:cNvSpPr/>
          <p:nvPr/>
        </p:nvSpPr>
        <p:spPr>
          <a:xfrm>
            <a:off x="0" y="4578350"/>
            <a:ext cx="12188825" cy="227965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578350"/>
          </a:xfrm>
          <a:solidFill>
            <a:schemeClr val="bg1">
              <a:lumMod val="85000"/>
            </a:schemeClr>
          </a:solidFill>
        </p:spPr>
        <p:txBody>
          <a:bodyPr lIns="457200" tIns="457200" rtlCol="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ro-RO" noProof="0"/>
              <a:t>Faceți clic pe pictogramă pentru a adăuga o imagine</a:t>
            </a:r>
            <a:endParaRPr lang="en-GB" noProof="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79" y="4799362"/>
            <a:ext cx="10113645" cy="743682"/>
          </a:xfrm>
        </p:spPr>
        <p:txBody>
          <a:bodyPr tIns="0" bIns="0" rtlCol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pPr rtl="0"/>
            <a:r>
              <a:rPr lang="ro-RO" noProof="0"/>
              <a:t>Faceți clic pentru a edita stilul de titlu coordonator</a:t>
            </a:r>
            <a:endParaRPr lang="en-GB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79" y="5715000"/>
            <a:ext cx="10113264" cy="609600"/>
          </a:xfrm>
        </p:spPr>
        <p:txBody>
          <a:bodyPr lIns="91440" tIns="0" rIns="91440" bIns="0" rtlCol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o-RO" noProof="0"/>
              <a:t>Faceţi clic pentru a edita Master stiluri text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fld id="{9BDE5F93-D253-439D-93F3-F4428422EC03}" type="datetime1">
              <a:rPr lang="en-GB" noProof="0" smtClean="0"/>
              <a:t>23/08/2026</a:t>
            </a:fld>
            <a:endParaRPr lang="en-GB" noProof="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097279" y="6446838"/>
            <a:ext cx="6818262" cy="365125"/>
          </a:xfrm>
        </p:spPr>
        <p:txBody>
          <a:bodyPr rtlCol="0"/>
          <a:lstStyle/>
          <a:p>
            <a:pPr algn="l" rtl="0"/>
            <a:endParaRPr lang="en-GB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GB" noProof="0" smtClean="0"/>
              <a:t>‹#›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22588268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416A0E3C-60E6-4F39-BC55-5F7C224E1F7C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ro-RO" noProof="0"/>
              <a:t>Faceți clic pentru a edita stilul de titlu coordonator</a:t>
            </a:r>
            <a:endParaRPr lang="en-GB" noProof="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108201"/>
            <a:ext cx="10058400" cy="376089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 rtl="0"/>
            <a:r>
              <a:rPr lang="en-GB" noProof="0" dirty="0"/>
              <a:t>Click to edit Master text styles</a:t>
            </a:r>
          </a:p>
          <a:p>
            <a:pPr lvl="1" rtl="0"/>
            <a:r>
              <a:rPr lang="en-GB" noProof="0" dirty="0"/>
              <a:t>Second level</a:t>
            </a:r>
          </a:p>
          <a:p>
            <a:pPr lvl="2" rtl="0"/>
            <a:r>
              <a:rPr lang="en-GB" noProof="0" dirty="0"/>
              <a:t>Third level</a:t>
            </a:r>
          </a:p>
          <a:p>
            <a:pPr lvl="3" rtl="0"/>
            <a:r>
              <a:rPr lang="en-GB" noProof="0" dirty="0"/>
              <a:t>Quarter level</a:t>
            </a:r>
          </a:p>
          <a:p>
            <a:pPr lvl="4" rtl="0"/>
            <a:r>
              <a:rPr lang="en-GB" noProof="0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18426" y="6446838"/>
            <a:ext cx="2584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rgbClr val="FFFFFF"/>
                </a:solidFill>
              </a:defRPr>
            </a:lvl1pPr>
          </a:lstStyle>
          <a:p>
            <a:pPr rtl="0"/>
            <a:fld id="{047F37C8-3C73-45A6-8FAF-1E0E1F929AF7}" type="datetime1">
              <a:rPr lang="en-GB" noProof="0" smtClean="0"/>
              <a:t>23/08/2026</a:t>
            </a:fld>
            <a:endParaRPr lang="en-GB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97279" y="6446838"/>
            <a:ext cx="68182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 baseline="0">
                <a:solidFill>
                  <a:srgbClr val="FFFFFF"/>
                </a:solidFill>
              </a:defRPr>
            </a:lvl1pPr>
          </a:lstStyle>
          <a:p>
            <a:pPr rtl="0"/>
            <a:endParaRPr lang="en-GB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93582" y="6446838"/>
            <a:ext cx="7800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pPr rtl="0"/>
            <a:fld id="{3A98EE3D-8CD1-4C3F-BD1C-C98C9596463C}" type="slidenum">
              <a:rPr lang="en-GB" noProof="0" smtClean="0"/>
              <a:t>‹#›</a:t>
            </a:fld>
            <a:endParaRPr lang="en-GB" noProof="0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="" xmlns:a16="http://schemas.microsoft.com/office/drawing/2014/main" id="{C5025DAC-8B93-4160-B017-3A274A5828C0}"/>
              </a:ext>
            </a:extLst>
          </p:cNvPr>
          <p:cNvCxnSpPr/>
          <p:nvPr/>
        </p:nvCxnSpPr>
        <p:spPr>
          <a:xfrm>
            <a:off x="1193532" y="1897380"/>
            <a:ext cx="996696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160147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6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11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25.png"/><Relationship Id="rId4" Type="http://schemas.openxmlformats.org/officeDocument/2006/relationships/image" Target="../media/image24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microsoft.com/office/2007/relationships/media" Target="../media/media2.mp4"/><Relationship Id="rId7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video" Target="../media/media3.mp4"/><Relationship Id="rId11" Type="http://schemas.openxmlformats.org/officeDocument/2006/relationships/image" Target="../media/image2.png"/><Relationship Id="rId5" Type="http://schemas.microsoft.com/office/2007/relationships/media" Target="../media/media3.mp4"/><Relationship Id="rId10" Type="http://schemas.openxmlformats.org/officeDocument/2006/relationships/image" Target="../media/image28.png"/><Relationship Id="rId4" Type="http://schemas.openxmlformats.org/officeDocument/2006/relationships/video" Target="../media/media2.mp4"/><Relationship Id="rId9" Type="http://schemas.openxmlformats.org/officeDocument/2006/relationships/image" Target="../media/image2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image" Target="../media/image3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6" Type="http://schemas.openxmlformats.org/officeDocument/2006/relationships/image" Target="../media/image2.png"/><Relationship Id="rId5" Type="http://schemas.openxmlformats.org/officeDocument/2006/relationships/image" Target="../media/image33.jpeg"/><Relationship Id="rId4" Type="http://schemas.openxmlformats.org/officeDocument/2006/relationships/image" Target="../media/image3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5" Type="http://schemas.openxmlformats.org/officeDocument/2006/relationships/image" Target="../media/image2.png"/><Relationship Id="rId4" Type="http://schemas.openxmlformats.org/officeDocument/2006/relationships/image" Target="../media/image3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17/06/relationships/model3d" Target="../media/model3d1.glb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6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23">
            <a:extLst>
              <a:ext uri="{FF2B5EF4-FFF2-40B4-BE49-F238E27FC236}">
                <a16:creationId xmlns="" xmlns:a16="http://schemas.microsoft.com/office/drawing/2014/main" id="{F452A527-3631-41ED-858D-3777A7D1496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peak Pro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9AB2EA78-AEB3-469B-9025-3B17201A45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04630" y="1473065"/>
            <a:ext cx="4989964" cy="2863848"/>
          </a:xfrm>
        </p:spPr>
        <p:txBody>
          <a:bodyPr rtlCol="0">
            <a:normAutofit/>
          </a:bodyPr>
          <a:lstStyle/>
          <a:p>
            <a:r>
              <a:rPr lang="ro-RO" sz="5400" b="1" dirty="0">
                <a:solidFill>
                  <a:srgbClr val="002060"/>
                </a:solidFill>
              </a:rPr>
              <a:t>Proiect</a:t>
            </a:r>
            <a:r>
              <a:rPr lang="en-GB" sz="5400" b="1" dirty="0">
                <a:solidFill>
                  <a:srgbClr val="002060"/>
                </a:solidFill>
              </a:rPr>
              <a:t> </a:t>
            </a:r>
            <a:r>
              <a:rPr lang="en-GB" sz="5400" b="1" dirty="0" err="1">
                <a:solidFill>
                  <a:srgbClr val="002060"/>
                </a:solidFill>
              </a:rPr>
              <a:t>mobilitate</a:t>
            </a:r>
            <a:r>
              <a:rPr lang="en-GB" sz="5400" b="1" dirty="0">
                <a:solidFill>
                  <a:srgbClr val="002060"/>
                </a:solidFill>
              </a:rPr>
              <a:t> </a:t>
            </a:r>
            <a:r>
              <a:rPr lang="ro-RO" sz="5400" b="1" dirty="0">
                <a:solidFill>
                  <a:srgbClr val="002060"/>
                </a:solidFill>
              </a:rPr>
              <a:t> Erasmus</a:t>
            </a:r>
            <a:r>
              <a:rPr lang="en-GB" sz="3600" b="1" dirty="0">
                <a:solidFill>
                  <a:srgbClr val="002060"/>
                </a:solidFill>
              </a:rPr>
              <a:t> </a:t>
            </a:r>
            <a:br>
              <a:rPr lang="en-GB" sz="3600" b="1" dirty="0">
                <a:solidFill>
                  <a:srgbClr val="002060"/>
                </a:solidFill>
              </a:rPr>
            </a:br>
            <a:r>
              <a:rPr lang="en-GB" sz="3600" b="1">
                <a:solidFill>
                  <a:srgbClr val="002060"/>
                </a:solidFill>
              </a:rPr>
              <a:t>2025-1-RO01-KA121-VET-000326186</a:t>
            </a:r>
            <a:r>
              <a:rPr lang="ro-RO" sz="3600" b="1">
                <a:solidFill>
                  <a:srgbClr val="002060"/>
                </a:solidFill>
              </a:rPr>
              <a:t> </a:t>
            </a:r>
            <a:r>
              <a:rPr lang="ro-RO" sz="3600" b="1" smtClean="0">
                <a:solidFill>
                  <a:srgbClr val="002060"/>
                </a:solidFill>
              </a:rPr>
              <a:t>- Flux 1</a:t>
            </a:r>
            <a:endParaRPr lang="en-GB" b="1" dirty="0">
              <a:solidFill>
                <a:srgbClr val="002060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255E1F2F-E259-4EA8-9FFD-3A10AF54185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32124" y="4640011"/>
            <a:ext cx="5297241" cy="1238616"/>
          </a:xfrm>
        </p:spPr>
        <p:txBody>
          <a:bodyPr rtlCol="0">
            <a:normAutofit/>
          </a:bodyPr>
          <a:lstStyle/>
          <a:p>
            <a:pPr rtl="0"/>
            <a:r>
              <a:rPr lang="ro-RO" b="1" dirty="0">
                <a:solidFill>
                  <a:srgbClr val="002060"/>
                </a:solidFill>
              </a:rPr>
              <a:t>Perioada 27.10.2025-07.11.2025</a:t>
            </a:r>
          </a:p>
          <a:p>
            <a:pPr algn="ctr" rtl="0"/>
            <a:r>
              <a:rPr lang="ro-RO" b="1" dirty="0" err="1">
                <a:solidFill>
                  <a:srgbClr val="002060"/>
                </a:solidFill>
              </a:rPr>
              <a:t>Paralia</a:t>
            </a:r>
            <a:r>
              <a:rPr lang="ro-RO" b="1" dirty="0">
                <a:solidFill>
                  <a:srgbClr val="002060"/>
                </a:solidFill>
              </a:rPr>
              <a:t> </a:t>
            </a:r>
            <a:r>
              <a:rPr lang="ro-RO" b="1" dirty="0" err="1">
                <a:solidFill>
                  <a:srgbClr val="002060"/>
                </a:solidFill>
              </a:rPr>
              <a:t>katerini</a:t>
            </a:r>
            <a:r>
              <a:rPr lang="en-GB" b="1" dirty="0">
                <a:solidFill>
                  <a:srgbClr val="002060"/>
                </a:solidFill>
              </a:rPr>
              <a:t>-GRECIA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8940CBE3-3F91-419A-A649-32AB388ECA8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10"/>
            <a:ext cx="6096000" cy="6857990"/>
          </a:xfrm>
          <a:prstGeom prst="rect">
            <a:avLst/>
          </a:prstGeom>
        </p:spPr>
      </p:pic>
      <p:cxnSp>
        <p:nvCxnSpPr>
          <p:cNvPr id="26" name="Straight Connector 25">
            <a:extLst>
              <a:ext uri="{FF2B5EF4-FFF2-40B4-BE49-F238E27FC236}">
                <a16:creationId xmlns="" xmlns:a16="http://schemas.microsoft.com/office/drawing/2014/main" id="{D28A9C89-B313-458F-9C85-515930A51A9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>
            <a:off x="6805053" y="4294754"/>
            <a:ext cx="43891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Logo Erasmus Programme Erasmus+ Organization Project,  png thumbnail">
            <a:extLst>
              <a:ext uri="{FF2B5EF4-FFF2-40B4-BE49-F238E27FC236}">
                <a16:creationId xmlns="" xmlns:a16="http://schemas.microsoft.com/office/drawing/2014/main" id="{09ABCCB9-7E03-BE44-75B2-A9EE4641F9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38063" y="88054"/>
            <a:ext cx="2529752" cy="13850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5915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D5F658F-9329-F33F-E0A0-EDE75AE6C7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1094522"/>
          </a:xfrm>
        </p:spPr>
        <p:txBody>
          <a:bodyPr/>
          <a:lstStyle/>
          <a:p>
            <a:r>
              <a:rPr lang="ro-RO" b="1" dirty="0">
                <a:solidFill>
                  <a:srgbClr val="002060"/>
                </a:solidFill>
              </a:rPr>
              <a:t>OBIECTIVELE </a:t>
            </a:r>
            <a:r>
              <a:rPr lang="ro-RO" b="1" dirty="0" smtClean="0">
                <a:solidFill>
                  <a:srgbClr val="002060"/>
                </a:solidFill>
              </a:rPr>
              <a:t>MOBILITĂȚII</a:t>
            </a:r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B03BDD44-CED6-5CA7-8970-14CCB69D05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2920" y="2108200"/>
            <a:ext cx="5137265" cy="3760891"/>
          </a:xfrm>
        </p:spPr>
        <p:txBody>
          <a:bodyPr/>
          <a:lstStyle/>
          <a:p>
            <a:r>
              <a:rPr lang="ro-RO" b="1" dirty="0"/>
              <a:t>- </a:t>
            </a:r>
            <a:r>
              <a:rPr lang="ro-RO" b="1" dirty="0">
                <a:solidFill>
                  <a:schemeClr val="tx1"/>
                </a:solidFill>
              </a:rPr>
              <a:t>Analiza sistemului VET, </a:t>
            </a:r>
            <a:r>
              <a:rPr lang="ro-RO" b="1" dirty="0" smtClean="0">
                <a:solidFill>
                  <a:schemeClr val="tx1"/>
                </a:solidFill>
              </a:rPr>
              <a:t>învățământ </a:t>
            </a:r>
            <a:r>
              <a:rPr lang="ro-RO" b="1" dirty="0">
                <a:solidFill>
                  <a:schemeClr val="tx1"/>
                </a:solidFill>
              </a:rPr>
              <a:t>profesional </a:t>
            </a:r>
            <a:r>
              <a:rPr lang="ro-RO" b="1" dirty="0" smtClean="0">
                <a:solidFill>
                  <a:schemeClr val="tx1"/>
                </a:solidFill>
              </a:rPr>
              <a:t>și </a:t>
            </a:r>
            <a:r>
              <a:rPr lang="ro-RO" b="1" dirty="0">
                <a:solidFill>
                  <a:schemeClr val="tx1"/>
                </a:solidFill>
              </a:rPr>
              <a:t>tehnic</a:t>
            </a:r>
          </a:p>
          <a:p>
            <a:r>
              <a:rPr lang="ro-RO" b="1" dirty="0">
                <a:solidFill>
                  <a:schemeClr val="tx1"/>
                </a:solidFill>
              </a:rPr>
              <a:t>- Compararea sistemelor de </a:t>
            </a:r>
            <a:r>
              <a:rPr lang="ro-RO" b="1" dirty="0" smtClean="0">
                <a:solidFill>
                  <a:schemeClr val="tx1"/>
                </a:solidFill>
              </a:rPr>
              <a:t>formare profesională initială </a:t>
            </a:r>
            <a:r>
              <a:rPr lang="ro-RO" b="1" dirty="0">
                <a:solidFill>
                  <a:schemeClr val="tx1"/>
                </a:solidFill>
              </a:rPr>
              <a:t>ș</a:t>
            </a:r>
            <a:r>
              <a:rPr lang="ro-RO" b="1" dirty="0" smtClean="0">
                <a:solidFill>
                  <a:schemeClr val="tx1"/>
                </a:solidFill>
              </a:rPr>
              <a:t>i continuă </a:t>
            </a:r>
            <a:r>
              <a:rPr lang="ro-RO" b="1" dirty="0">
                <a:solidFill>
                  <a:schemeClr val="tx1"/>
                </a:solidFill>
              </a:rPr>
              <a:t>dintre </a:t>
            </a:r>
            <a:r>
              <a:rPr lang="ro-RO" b="1" dirty="0" smtClean="0">
                <a:solidFill>
                  <a:schemeClr val="tx1"/>
                </a:solidFill>
              </a:rPr>
              <a:t>România </a:t>
            </a:r>
            <a:r>
              <a:rPr lang="ro-RO" b="1" dirty="0">
                <a:solidFill>
                  <a:schemeClr val="tx1"/>
                </a:solidFill>
              </a:rPr>
              <a:t>si Grecia,</a:t>
            </a:r>
          </a:p>
          <a:p>
            <a:r>
              <a:rPr lang="ro-RO" b="1" dirty="0">
                <a:solidFill>
                  <a:schemeClr val="tx1"/>
                </a:solidFill>
              </a:rPr>
              <a:t>- Studiul tutoratului </a:t>
            </a:r>
            <a:r>
              <a:rPr lang="ro-RO" b="1" dirty="0" smtClean="0">
                <a:solidFill>
                  <a:schemeClr val="tx1"/>
                </a:solidFill>
              </a:rPr>
              <a:t>și </a:t>
            </a:r>
            <a:r>
              <a:rPr lang="ro-RO" b="1" dirty="0">
                <a:solidFill>
                  <a:schemeClr val="tx1"/>
                </a:solidFill>
              </a:rPr>
              <a:t>al metodelor </a:t>
            </a:r>
            <a:r>
              <a:rPr lang="ro-RO" b="1" dirty="0" smtClean="0">
                <a:solidFill>
                  <a:schemeClr val="tx1"/>
                </a:solidFill>
              </a:rPr>
              <a:t>de </a:t>
            </a:r>
            <a:r>
              <a:rPr lang="ro-RO" b="1" dirty="0">
                <a:solidFill>
                  <a:schemeClr val="tx1"/>
                </a:solidFill>
              </a:rPr>
              <a:t>evaluare utilizate la locul de munca.</a:t>
            </a:r>
            <a:endParaRPr lang="en-US" b="1" dirty="0">
              <a:solidFill>
                <a:schemeClr val="tx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2646C6B5-2142-53D1-02FB-5BC359990C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34545" y="1810513"/>
            <a:ext cx="5247109" cy="4058580"/>
          </a:xfrm>
          <a:prstGeom prst="rect">
            <a:avLst/>
          </a:prstGeom>
        </p:spPr>
      </p:pic>
      <p:pic>
        <p:nvPicPr>
          <p:cNvPr id="6" name="Picture 5" descr="Logo Erasmus Programme Erasmus+ Organization Project,  png thumbnail">
            <a:extLst>
              <a:ext uri="{FF2B5EF4-FFF2-40B4-BE49-F238E27FC236}">
                <a16:creationId xmlns="" xmlns:a16="http://schemas.microsoft.com/office/drawing/2014/main" id="{B4C6E122-F085-5671-E583-5614E02945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32716" y="208763"/>
            <a:ext cx="2529752" cy="10093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47796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104A580-99C4-78EB-EF98-159C822E8C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637322"/>
          </a:xfrm>
        </p:spPr>
        <p:txBody>
          <a:bodyPr>
            <a:normAutofit fontScale="90000"/>
          </a:bodyPr>
          <a:lstStyle/>
          <a:p>
            <a:r>
              <a:rPr lang="ro-RO" dirty="0" smtClean="0"/>
              <a:t>COMPETENȚE DOBÂNDITE</a:t>
            </a:r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="" xmlns:a16="http://schemas.microsoft.com/office/drawing/2014/main" id="{DAECD5BC-A059-C76E-BF11-5B9B92F0350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97280" y="3135202"/>
            <a:ext cx="2773363" cy="3028950"/>
          </a:xfrm>
        </p:spPr>
      </p:pic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C18069D5-302F-B911-A985-8299A9391F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76734" y="3135202"/>
            <a:ext cx="3028950" cy="302895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2ADD61FD-39A6-981E-3FFD-E6F8CD94F51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18439" y="3092211"/>
            <a:ext cx="3337241" cy="3071941"/>
          </a:xfrm>
          <a:prstGeom prst="rect">
            <a:avLst/>
          </a:prstGeom>
        </p:spPr>
      </p:pic>
      <p:pic>
        <p:nvPicPr>
          <p:cNvPr id="12" name="Picture 11" descr="page_7.png">
            <a:extLst>
              <a:ext uri="{FF2B5EF4-FFF2-40B4-BE49-F238E27FC236}">
                <a16:creationId xmlns="" xmlns:a16="http://schemas.microsoft.com/office/drawing/2014/main" id="{19CAF38A-B18A-440D-2277-66591990E40D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4706" t="33425" r="4411" b="21072"/>
          <a:stretch>
            <a:fillRect/>
          </a:stretch>
        </p:blipFill>
        <p:spPr>
          <a:xfrm>
            <a:off x="1219200" y="1012377"/>
            <a:ext cx="9936480" cy="1968947"/>
          </a:xfrm>
          <a:prstGeom prst="rect">
            <a:avLst/>
          </a:prstGeom>
        </p:spPr>
      </p:pic>
      <p:pic>
        <p:nvPicPr>
          <p:cNvPr id="8" name="Picture 7" descr="Logo Erasmus Programme Erasmus+ Organization Project,  png thumbnail">
            <a:extLst>
              <a:ext uri="{FF2B5EF4-FFF2-40B4-BE49-F238E27FC236}">
                <a16:creationId xmlns="" xmlns:a16="http://schemas.microsoft.com/office/drawing/2014/main" id="{B4C6E122-F085-5671-E583-5614E02945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7059" y="100569"/>
            <a:ext cx="2529752" cy="10093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74212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="" xmlns:a16="http://schemas.microsoft.com/office/drawing/2014/main" id="{405F1C78-008E-74E8-54EE-7FA50DEFD2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6004" y="361288"/>
            <a:ext cx="7807023" cy="1366254"/>
          </a:xfrm>
        </p:spPr>
        <p:txBody>
          <a:bodyPr>
            <a:normAutofit fontScale="90000"/>
          </a:bodyPr>
          <a:lstStyle/>
          <a:p>
            <a:r>
              <a:rPr lang="ro-RO" b="1" dirty="0">
                <a:solidFill>
                  <a:srgbClr val="002060"/>
                </a:solidFill>
              </a:rPr>
              <a:t>Vizite culturale : parada din orașul </a:t>
            </a:r>
            <a:r>
              <a:rPr lang="ro-RO" b="1" dirty="0" err="1">
                <a:solidFill>
                  <a:srgbClr val="002060"/>
                </a:solidFill>
              </a:rPr>
              <a:t>Katerini</a:t>
            </a:r>
            <a:r>
              <a:rPr lang="ro-RO" b="1" dirty="0">
                <a:solidFill>
                  <a:srgbClr val="002060"/>
                </a:solidFill>
              </a:rPr>
              <a:t>, vizita la Salonic și la mănăstirile de la Meteora</a:t>
            </a:r>
            <a:endParaRPr lang="en-GB" b="1" dirty="0">
              <a:solidFill>
                <a:srgbClr val="002060"/>
              </a:solidFill>
            </a:endParaRPr>
          </a:p>
        </p:txBody>
      </p:sp>
      <p:pic>
        <p:nvPicPr>
          <p:cNvPr id="4" name="WhatsApp Video 2025-11-17 at 10.50.09">
            <a:hlinkClick r:id="" action="ppaction://media"/>
            <a:extLst>
              <a:ext uri="{FF2B5EF4-FFF2-40B4-BE49-F238E27FC236}">
                <a16:creationId xmlns="" xmlns:a16="http://schemas.microsoft.com/office/drawing/2014/main" id="{B5749E14-FC45-86E8-3F5F-3C75BAB2A061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756004" y="1727541"/>
            <a:ext cx="3111908" cy="4043793"/>
          </a:xfrm>
        </p:spPr>
      </p:pic>
      <p:pic>
        <p:nvPicPr>
          <p:cNvPr id="5" name="WhatsApp Video 2025-11-17 at 10.45.42">
            <a:hlinkClick r:id="" action="ppaction://media"/>
            <a:extLst>
              <a:ext uri="{FF2B5EF4-FFF2-40B4-BE49-F238E27FC236}">
                <a16:creationId xmlns="" xmlns:a16="http://schemas.microsoft.com/office/drawing/2014/main" id="{99AAB6C4-18E7-5EE2-DA3C-2AEDCA0527AA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4242816" y="2368295"/>
            <a:ext cx="3191256" cy="2689805"/>
          </a:xfrm>
          <a:prstGeom prst="rect">
            <a:avLst/>
          </a:prstGeom>
        </p:spPr>
      </p:pic>
      <p:pic>
        <p:nvPicPr>
          <p:cNvPr id="6" name="WhatsApp Video 2025-11-17 at 11.05.41">
            <a:hlinkClick r:id="" action="ppaction://media"/>
            <a:extLst>
              <a:ext uri="{FF2B5EF4-FFF2-40B4-BE49-F238E27FC236}">
                <a16:creationId xmlns="" xmlns:a16="http://schemas.microsoft.com/office/drawing/2014/main" id="{0F197C95-558B-E8EC-F37A-2EE8AF0BC8E3}"/>
              </a:ext>
            </a:extLst>
          </p:cNvPr>
          <p:cNvPicPr>
            <a:picLocks noChangeAspect="1"/>
          </p:cNvPicPr>
          <p:nvPr>
            <a:vide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7998780" y="1493139"/>
            <a:ext cx="3504372" cy="4278195"/>
          </a:xfrm>
          <a:prstGeom prst="rect">
            <a:avLst/>
          </a:prstGeom>
        </p:spPr>
      </p:pic>
      <p:pic>
        <p:nvPicPr>
          <p:cNvPr id="3" name="Picture 2" descr="Logo Erasmus Programme Erasmus+ Organization Project,  png thumbnail">
            <a:extLst>
              <a:ext uri="{FF2B5EF4-FFF2-40B4-BE49-F238E27FC236}">
                <a16:creationId xmlns="" xmlns:a16="http://schemas.microsoft.com/office/drawing/2014/main" id="{A587B071-499E-B8ED-CBE9-5D6BB0C7A7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94604" y="303775"/>
            <a:ext cx="2529752" cy="1071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asetăText 6">
            <a:extLst>
              <a:ext uri="{FF2B5EF4-FFF2-40B4-BE49-F238E27FC236}">
                <a16:creationId xmlns="" xmlns:a16="http://schemas.microsoft.com/office/drawing/2014/main" id="{3B8F95F7-1CD7-2356-93D8-1BB50DB9DDEC}"/>
              </a:ext>
            </a:extLst>
          </p:cNvPr>
          <p:cNvSpPr txBox="1"/>
          <p:nvPr/>
        </p:nvSpPr>
        <p:spPr>
          <a:xfrm>
            <a:off x="1732549" y="5894772"/>
            <a:ext cx="19175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b="1" dirty="0" err="1">
                <a:solidFill>
                  <a:srgbClr val="002060"/>
                </a:solidFill>
                <a:latin typeface="+mj-lt"/>
              </a:rPr>
              <a:t>Katerini</a:t>
            </a:r>
            <a:endParaRPr lang="en-GB" b="1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8" name="CasetăText 7">
            <a:extLst>
              <a:ext uri="{FF2B5EF4-FFF2-40B4-BE49-F238E27FC236}">
                <a16:creationId xmlns="" xmlns:a16="http://schemas.microsoft.com/office/drawing/2014/main" id="{CD77A200-BA07-6B32-C2E3-10BCE9E26187}"/>
              </a:ext>
            </a:extLst>
          </p:cNvPr>
          <p:cNvSpPr txBox="1"/>
          <p:nvPr/>
        </p:nvSpPr>
        <p:spPr>
          <a:xfrm>
            <a:off x="5149049" y="5894772"/>
            <a:ext cx="15092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b="1" dirty="0">
                <a:solidFill>
                  <a:srgbClr val="002060"/>
                </a:solidFill>
                <a:latin typeface="+mj-lt"/>
              </a:rPr>
              <a:t>Salonic</a:t>
            </a:r>
            <a:endParaRPr lang="en-GB" b="1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9" name="CasetăText 8">
            <a:extLst>
              <a:ext uri="{FF2B5EF4-FFF2-40B4-BE49-F238E27FC236}">
                <a16:creationId xmlns="" xmlns:a16="http://schemas.microsoft.com/office/drawing/2014/main" id="{36B0B05E-CD5A-D300-62F9-64883B89F214}"/>
              </a:ext>
            </a:extLst>
          </p:cNvPr>
          <p:cNvSpPr txBox="1"/>
          <p:nvPr/>
        </p:nvSpPr>
        <p:spPr>
          <a:xfrm>
            <a:off x="9206144" y="5894772"/>
            <a:ext cx="15092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b="1" dirty="0">
                <a:solidFill>
                  <a:srgbClr val="002060"/>
                </a:solidFill>
                <a:latin typeface="+mj-lt"/>
              </a:rPr>
              <a:t>Meteora</a:t>
            </a:r>
            <a:endParaRPr lang="en-GB" b="1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7642237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222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793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4106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0">
                <p:cTn id="15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0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 fullScrn="1">
              <p:cMediaNode vol="0">
                <p:cTn id="21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 fullScrn="1">
              <p:cMediaNode vol="48485">
                <p:cTn id="2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ine 2">
            <a:extLst>
              <a:ext uri="{FF2B5EF4-FFF2-40B4-BE49-F238E27FC236}">
                <a16:creationId xmlns="" xmlns:a16="http://schemas.microsoft.com/office/drawing/2014/main" id="{073C597C-1F9A-05AA-03ED-8FE5FE5E0A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255" y="515837"/>
            <a:ext cx="4239490" cy="3132619"/>
          </a:xfrm>
          <a:prstGeom prst="rect">
            <a:avLst/>
          </a:prstGeom>
        </p:spPr>
      </p:pic>
      <p:pic>
        <p:nvPicPr>
          <p:cNvPr id="5" name="Imagine 4">
            <a:extLst>
              <a:ext uri="{FF2B5EF4-FFF2-40B4-BE49-F238E27FC236}">
                <a16:creationId xmlns="" xmlns:a16="http://schemas.microsoft.com/office/drawing/2014/main" id="{6D2421E7-5CA3-E241-6A55-96787DBE6B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41648" y="2304288"/>
            <a:ext cx="4200999" cy="2620852"/>
          </a:xfrm>
          <a:prstGeom prst="rect">
            <a:avLst/>
          </a:prstGeom>
        </p:spPr>
      </p:pic>
      <p:pic>
        <p:nvPicPr>
          <p:cNvPr id="7" name="Imagine 6">
            <a:extLst>
              <a:ext uri="{FF2B5EF4-FFF2-40B4-BE49-F238E27FC236}">
                <a16:creationId xmlns="" xmlns:a16="http://schemas.microsoft.com/office/drawing/2014/main" id="{541EADB5-894D-EB3C-4F02-3244B64AA73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64424" y="3255263"/>
            <a:ext cx="4227576" cy="2954667"/>
          </a:xfrm>
          <a:prstGeom prst="rect">
            <a:avLst/>
          </a:prstGeom>
        </p:spPr>
      </p:pic>
      <p:pic>
        <p:nvPicPr>
          <p:cNvPr id="8" name="Picture 2" descr="Logo Erasmus Programme Erasmus+ Organization Project,  png thumbnail">
            <a:extLst>
              <a:ext uri="{FF2B5EF4-FFF2-40B4-BE49-F238E27FC236}">
                <a16:creationId xmlns="" xmlns:a16="http://schemas.microsoft.com/office/drawing/2014/main" id="{A9EF40AA-872F-5F8C-9807-6B2C889AB9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74102" y="356216"/>
            <a:ext cx="2529752" cy="10093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00150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="" xmlns:a16="http://schemas.microsoft.com/office/drawing/2014/main" id="{2414651F-9D84-88D5-6E45-9AE3E1B573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0215" y="286603"/>
            <a:ext cx="5007004" cy="1450757"/>
          </a:xfrm>
        </p:spPr>
        <p:txBody>
          <a:bodyPr>
            <a:normAutofit/>
          </a:bodyPr>
          <a:lstStyle/>
          <a:p>
            <a:r>
              <a:rPr lang="ro-RO" b="1" dirty="0">
                <a:solidFill>
                  <a:srgbClr val="002060"/>
                </a:solidFill>
              </a:rPr>
              <a:t>Cascada din orașul </a:t>
            </a:r>
            <a:r>
              <a:rPr lang="ro-RO" b="1" dirty="0" smtClean="0">
                <a:solidFill>
                  <a:srgbClr val="002060"/>
                </a:solidFill>
              </a:rPr>
              <a:t>Edessa</a:t>
            </a:r>
            <a:endParaRPr lang="en-GB" b="1" dirty="0">
              <a:solidFill>
                <a:srgbClr val="002060"/>
              </a:solidFill>
            </a:endParaRPr>
          </a:p>
        </p:txBody>
      </p:sp>
      <p:pic>
        <p:nvPicPr>
          <p:cNvPr id="4" name="WhatsApp Video 2025-11-07 at 10.03.36">
            <a:hlinkClick r:id="" action="ppaction://media"/>
            <a:extLst>
              <a:ext uri="{FF2B5EF4-FFF2-40B4-BE49-F238E27FC236}">
                <a16:creationId xmlns="" xmlns:a16="http://schemas.microsoft.com/office/drawing/2014/main" id="{7453312D-5B14-12E7-F359-6BAC2673FD90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311025" y="1925320"/>
            <a:ext cx="3089710" cy="3760788"/>
          </a:xfrm>
        </p:spPr>
      </p:pic>
      <p:pic>
        <p:nvPicPr>
          <p:cNvPr id="6" name="Imagine 5">
            <a:extLst>
              <a:ext uri="{FF2B5EF4-FFF2-40B4-BE49-F238E27FC236}">
                <a16:creationId xmlns="" xmlns:a16="http://schemas.microsoft.com/office/drawing/2014/main" id="{73074F41-3015-D2B2-7DB4-E530A52C329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0" y="173255"/>
            <a:ext cx="5143500" cy="5779969"/>
          </a:xfrm>
          <a:prstGeom prst="rect">
            <a:avLst/>
          </a:prstGeom>
        </p:spPr>
      </p:pic>
      <p:pic>
        <p:nvPicPr>
          <p:cNvPr id="3" name="Picture 2" descr="Logo Erasmus Programme Erasmus+ Organization Project,  png thumbnail">
            <a:extLst>
              <a:ext uri="{FF2B5EF4-FFF2-40B4-BE49-F238E27FC236}">
                <a16:creationId xmlns="" xmlns:a16="http://schemas.microsoft.com/office/drawing/2014/main" id="{C2343530-24E3-71D1-22E0-36BFE3CCE2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544" y="5545345"/>
            <a:ext cx="1809565" cy="8157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16092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95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="" xmlns:a16="http://schemas.microsoft.com/office/drawing/2014/main" id="{B7C00CE6-D20C-C29F-EE11-5D4D958DAF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2400522" cy="1551075"/>
          </a:xfrm>
        </p:spPr>
        <p:txBody>
          <a:bodyPr/>
          <a:lstStyle/>
          <a:p>
            <a:r>
              <a:rPr lang="ro-RO" b="1" dirty="0">
                <a:solidFill>
                  <a:srgbClr val="002060"/>
                </a:solidFill>
              </a:rPr>
              <a:t>Party de bun venit</a:t>
            </a:r>
            <a:endParaRPr lang="en-GB" b="1" dirty="0">
              <a:solidFill>
                <a:srgbClr val="002060"/>
              </a:solidFill>
            </a:endParaRPr>
          </a:p>
        </p:txBody>
      </p:sp>
      <p:pic>
        <p:nvPicPr>
          <p:cNvPr id="4" name="WhatsApp Video 2025-11-03 at 22.10.14">
            <a:hlinkClick r:id="" action="ppaction://media"/>
            <a:extLst>
              <a:ext uri="{FF2B5EF4-FFF2-40B4-BE49-F238E27FC236}">
                <a16:creationId xmlns="" xmlns:a16="http://schemas.microsoft.com/office/drawing/2014/main" id="{5CD9BE3C-8E39-154F-7E1F-3D4BA0041F68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226894" y="286603"/>
            <a:ext cx="4186990" cy="5758062"/>
          </a:xfrm>
        </p:spPr>
      </p:pic>
      <p:pic>
        <p:nvPicPr>
          <p:cNvPr id="3" name="Picture 2" descr="Logo Erasmus Programme Erasmus+ Organization Project,  png thumbnail">
            <a:extLst>
              <a:ext uri="{FF2B5EF4-FFF2-40B4-BE49-F238E27FC236}">
                <a16:creationId xmlns="" xmlns:a16="http://schemas.microsoft.com/office/drawing/2014/main" id="{BC8A833E-B98D-F80E-3FE4-6D332AE15A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471" y="4509735"/>
            <a:ext cx="2529752" cy="13850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6189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955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="" xmlns:a16="http://schemas.microsoft.com/office/drawing/2014/main" id="{EA949A15-AAA5-2E8F-A09F-AD71FDC706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5214743" cy="933147"/>
          </a:xfrm>
        </p:spPr>
        <p:txBody>
          <a:bodyPr>
            <a:normAutofit fontScale="90000"/>
          </a:bodyPr>
          <a:lstStyle/>
          <a:p>
            <a:r>
              <a:rPr lang="ro-RO" b="1" dirty="0">
                <a:solidFill>
                  <a:srgbClr val="002060"/>
                </a:solidFill>
              </a:rPr>
              <a:t>Festivitate de premiere</a:t>
            </a:r>
            <a:endParaRPr lang="en-GB" b="1" dirty="0">
              <a:solidFill>
                <a:srgbClr val="002060"/>
              </a:solidFill>
            </a:endParaRPr>
          </a:p>
        </p:txBody>
      </p:sp>
      <p:pic>
        <p:nvPicPr>
          <p:cNvPr id="5" name="Substituent conținut 4">
            <a:extLst>
              <a:ext uri="{FF2B5EF4-FFF2-40B4-BE49-F238E27FC236}">
                <a16:creationId xmlns="" xmlns:a16="http://schemas.microsoft.com/office/drawing/2014/main" id="{24922A4D-12FF-61B6-BEF7-6C044BCB064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48056" y="2002535"/>
            <a:ext cx="5211599" cy="3768275"/>
          </a:xfrm>
        </p:spPr>
      </p:pic>
      <p:pic>
        <p:nvPicPr>
          <p:cNvPr id="7" name="Imagine 6">
            <a:extLst>
              <a:ext uri="{FF2B5EF4-FFF2-40B4-BE49-F238E27FC236}">
                <a16:creationId xmlns="" xmlns:a16="http://schemas.microsoft.com/office/drawing/2014/main" id="{858139BE-157F-8B1C-BE71-1ED0321606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43600" y="2002535"/>
            <a:ext cx="5981064" cy="3768275"/>
          </a:xfrm>
          <a:prstGeom prst="rect">
            <a:avLst/>
          </a:prstGeom>
        </p:spPr>
      </p:pic>
      <p:pic>
        <p:nvPicPr>
          <p:cNvPr id="3" name="Picture 2" descr="Logo Erasmus Programme Erasmus+ Organization Project,  png thumbnail">
            <a:extLst>
              <a:ext uri="{FF2B5EF4-FFF2-40B4-BE49-F238E27FC236}">
                <a16:creationId xmlns="" xmlns:a16="http://schemas.microsoft.com/office/drawing/2014/main" id="{02A0FA2A-790C-F79A-C0EA-0727FDF25C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956" y="135296"/>
            <a:ext cx="2267861" cy="1018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4376196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="" xmlns:a16="http://schemas.microsoft.com/office/drawing/2014/main" id="{9D2133BF-F8A8-2BB1-01F9-3BD5E1284C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580284"/>
            <a:ext cx="4229322" cy="887679"/>
          </a:xfrm>
        </p:spPr>
        <p:txBody>
          <a:bodyPr/>
          <a:lstStyle/>
          <a:p>
            <a:r>
              <a:rPr lang="ro-RO" b="1" dirty="0">
                <a:solidFill>
                  <a:srgbClr val="002060"/>
                </a:solidFill>
              </a:rPr>
              <a:t>Final de proiect</a:t>
            </a:r>
            <a:endParaRPr lang="en-GB" b="1" dirty="0">
              <a:solidFill>
                <a:srgbClr val="002060"/>
              </a:solidFill>
            </a:endParaRPr>
          </a:p>
        </p:txBody>
      </p:sp>
      <p:pic>
        <p:nvPicPr>
          <p:cNvPr id="5" name="Substituent conținut 4">
            <a:extLst>
              <a:ext uri="{FF2B5EF4-FFF2-40B4-BE49-F238E27FC236}">
                <a16:creationId xmlns="" xmlns:a16="http://schemas.microsoft.com/office/drawing/2014/main" id="{458EB88A-0E3A-BBF1-F5AE-C528B019D45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97280" y="2011947"/>
            <a:ext cx="5014384" cy="3760788"/>
          </a:xfrm>
        </p:spPr>
      </p:pic>
      <p:pic>
        <p:nvPicPr>
          <p:cNvPr id="7" name="Imagine 6">
            <a:extLst>
              <a:ext uri="{FF2B5EF4-FFF2-40B4-BE49-F238E27FC236}">
                <a16:creationId xmlns="" xmlns:a16="http://schemas.microsoft.com/office/drawing/2014/main" id="{29A49BC4-142C-51F8-3FFE-59D180FD71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48855" y="2011947"/>
            <a:ext cx="3564387" cy="3940801"/>
          </a:xfrm>
          <a:prstGeom prst="rect">
            <a:avLst/>
          </a:prstGeom>
        </p:spPr>
      </p:pic>
      <p:pic>
        <p:nvPicPr>
          <p:cNvPr id="3" name="Picture 2" descr="Logo Erasmus Programme Erasmus+ Organization Project,  png thumbnail">
            <a:extLst>
              <a:ext uri="{FF2B5EF4-FFF2-40B4-BE49-F238E27FC236}">
                <a16:creationId xmlns="" xmlns:a16="http://schemas.microsoft.com/office/drawing/2014/main" id="{8101D325-B022-9484-2B27-3A85FF4D6D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8032" y="500458"/>
            <a:ext cx="2529752" cy="1047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792444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4080" y="341745"/>
            <a:ext cx="10058400" cy="915324"/>
          </a:xfrm>
        </p:spPr>
        <p:txBody>
          <a:bodyPr/>
          <a:lstStyle/>
          <a:p>
            <a:r>
              <a:rPr lang="ro-RO" b="1" dirty="0" smtClean="0">
                <a:solidFill>
                  <a:srgbClr val="002060"/>
                </a:solidFill>
              </a:rPr>
              <a:t>Rezultate ale mobilității</a:t>
            </a:r>
            <a:endParaRPr lang="ro-RO" b="1" dirty="0">
              <a:solidFill>
                <a:srgbClr val="002060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o-RO" b="1" dirty="0" smtClean="0">
                <a:solidFill>
                  <a:srgbClr val="002060"/>
                </a:solidFill>
              </a:rPr>
              <a:t>Rezultate tangibile</a:t>
            </a:r>
            <a:endParaRPr lang="ro-RO" b="1" dirty="0">
              <a:solidFill>
                <a:srgbClr val="002060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o-RO" b="1" dirty="0" smtClean="0">
                <a:solidFill>
                  <a:schemeClr val="tx1"/>
                </a:solidFill>
              </a:rPr>
              <a:t>15 Europass Mobility</a:t>
            </a:r>
          </a:p>
          <a:p>
            <a:r>
              <a:rPr lang="ro-RO" b="1" dirty="0" smtClean="0">
                <a:solidFill>
                  <a:schemeClr val="tx1"/>
                </a:solidFill>
              </a:rPr>
              <a:t>15 certificate de participare</a:t>
            </a:r>
          </a:p>
          <a:p>
            <a:r>
              <a:rPr lang="ro-RO" b="1" dirty="0" smtClean="0">
                <a:solidFill>
                  <a:schemeClr val="tx1"/>
                </a:solidFill>
              </a:rPr>
              <a:t>15 Learning Agreement</a:t>
            </a:r>
          </a:p>
          <a:p>
            <a:r>
              <a:rPr lang="ro-RO" b="1" dirty="0" smtClean="0">
                <a:solidFill>
                  <a:schemeClr val="tx1"/>
                </a:solidFill>
              </a:rPr>
              <a:t>1 ghid de educație ecologică</a:t>
            </a:r>
          </a:p>
          <a:p>
            <a:r>
              <a:rPr lang="ro-RO" b="1" dirty="0" smtClean="0">
                <a:solidFill>
                  <a:schemeClr val="tx1"/>
                </a:solidFill>
              </a:rPr>
              <a:t>1 revistă Erasmus+ Leonida</a:t>
            </a:r>
          </a:p>
          <a:p>
            <a:r>
              <a:rPr lang="ro-RO" b="1" dirty="0" smtClean="0">
                <a:solidFill>
                  <a:schemeClr val="tx1"/>
                </a:solidFill>
              </a:rPr>
              <a:t>1 ghid de lucrări practice în domeniul electric/mecanic</a:t>
            </a:r>
            <a:endParaRPr lang="ro-RO" b="1" dirty="0">
              <a:solidFill>
                <a:schemeClr val="tx1"/>
              </a:solidFill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ro-RO" b="1" dirty="0" smtClean="0">
                <a:solidFill>
                  <a:srgbClr val="002060"/>
                </a:solidFill>
              </a:rPr>
              <a:t>Rezultate intangibile</a:t>
            </a:r>
            <a:endParaRPr lang="ro-RO" b="1" dirty="0">
              <a:solidFill>
                <a:srgbClr val="002060"/>
              </a:solidFill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ro-RO" b="1" dirty="0" smtClean="0">
                <a:solidFill>
                  <a:schemeClr val="tx1"/>
                </a:solidFill>
              </a:rPr>
              <a:t>îmbunătățirea rezultatelor la examenul de certificare a competențelor profesionale</a:t>
            </a:r>
          </a:p>
          <a:p>
            <a:r>
              <a:rPr lang="ro-RO" b="1" dirty="0" smtClean="0">
                <a:solidFill>
                  <a:schemeClr val="tx1"/>
                </a:solidFill>
              </a:rPr>
              <a:t>scăderea absenteismului</a:t>
            </a:r>
          </a:p>
          <a:p>
            <a:r>
              <a:rPr lang="ro-RO" b="1" dirty="0" smtClean="0">
                <a:solidFill>
                  <a:schemeClr val="tx1"/>
                </a:solidFill>
              </a:rPr>
              <a:t>rezultate mai bune la modulele de specialtate, la limba engleză</a:t>
            </a:r>
          </a:p>
          <a:p>
            <a:r>
              <a:rPr lang="ro-RO" b="1" dirty="0" smtClean="0">
                <a:solidFill>
                  <a:schemeClr val="tx1"/>
                </a:solidFill>
              </a:rPr>
              <a:t>creșterea angajabilității</a:t>
            </a:r>
            <a:endParaRPr lang="ro-RO" b="1" dirty="0">
              <a:solidFill>
                <a:schemeClr val="tx1"/>
              </a:solidFill>
            </a:endParaRPr>
          </a:p>
        </p:txBody>
      </p:sp>
      <p:pic>
        <p:nvPicPr>
          <p:cNvPr id="7" name="Picture 6" descr="Logo Erasmus Programme Erasmus+ Organization Project,  png thumbnail">
            <a:extLst>
              <a:ext uri="{FF2B5EF4-FFF2-40B4-BE49-F238E27FC236}">
                <a16:creationId xmlns="" xmlns:a16="http://schemas.microsoft.com/office/drawing/2014/main" id="{B4C6E122-F085-5671-E583-5614E02945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32716" y="208763"/>
            <a:ext cx="2529752" cy="10093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561903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D607A5C-CCA9-42C8-0F71-287C2E34A1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b="1" dirty="0">
                <a:solidFill>
                  <a:srgbClr val="002060"/>
                </a:solidFill>
              </a:rPr>
              <a:t>Concluzii</a:t>
            </a:r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4DC9510E-470B-05CE-9A52-6F44794482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Mobilitatea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Erasmus+ a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oferit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oportunități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valoroase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învățare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schimb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bune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practici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și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dezvoltare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profesională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contribuind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la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îmbunătățirea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activităților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educaționale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și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organizării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stagiilor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pregătire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practică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n-US" dirty="0"/>
          </a:p>
        </p:txBody>
      </p:sp>
      <p:pic>
        <p:nvPicPr>
          <p:cNvPr id="4" name="Picture 3" descr="Logo Erasmus Programme Erasmus+ Organization Project,  png thumbnail">
            <a:extLst>
              <a:ext uri="{FF2B5EF4-FFF2-40B4-BE49-F238E27FC236}">
                <a16:creationId xmlns="" xmlns:a16="http://schemas.microsoft.com/office/drawing/2014/main" id="{B4C6E122-F085-5671-E583-5614E02945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32716" y="208763"/>
            <a:ext cx="2529752" cy="10093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927686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183" y="184726"/>
            <a:ext cx="11055926" cy="6206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2804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tăText 2">
            <a:extLst>
              <a:ext uri="{FF2B5EF4-FFF2-40B4-BE49-F238E27FC236}">
                <a16:creationId xmlns="" xmlns:a16="http://schemas.microsoft.com/office/drawing/2014/main" id="{7B8A714C-9EF0-354E-3E0E-C8DACD4B270A}"/>
              </a:ext>
            </a:extLst>
          </p:cNvPr>
          <p:cNvSpPr txBox="1"/>
          <p:nvPr/>
        </p:nvSpPr>
        <p:spPr>
          <a:xfrm>
            <a:off x="782715" y="1638866"/>
            <a:ext cx="5706123" cy="46474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o-RO" sz="3200" b="1" dirty="0">
                <a:solidFill>
                  <a:srgbClr val="002060"/>
                </a:solidFill>
                <a:latin typeface="+mj-lt"/>
              </a:rPr>
              <a:t>	</a:t>
            </a:r>
            <a:r>
              <a:rPr lang="en-GB" sz="3200" b="1" dirty="0">
                <a:solidFill>
                  <a:srgbClr val="002060"/>
                </a:solidFill>
                <a:latin typeface="+mj-lt"/>
              </a:rPr>
              <a:t>Flux 1</a:t>
            </a:r>
            <a:r>
              <a:rPr lang="en-GB" sz="2400" b="1" dirty="0">
                <a:latin typeface="+mj-lt"/>
              </a:rPr>
              <a:t/>
            </a:r>
            <a:br>
              <a:rPr lang="en-GB" sz="2400" b="1" dirty="0">
                <a:latin typeface="+mj-lt"/>
              </a:rPr>
            </a:br>
            <a:r>
              <a:rPr lang="en-GB" sz="2400" b="1" dirty="0">
                <a:latin typeface="+mj-lt"/>
              </a:rPr>
              <a:t>6 </a:t>
            </a:r>
            <a:r>
              <a:rPr lang="en-GB" sz="2400" b="1" dirty="0" err="1">
                <a:latin typeface="+mj-lt"/>
              </a:rPr>
              <a:t>elevi</a:t>
            </a:r>
            <a:r>
              <a:rPr lang="en-GB" sz="2400" b="1" dirty="0">
                <a:latin typeface="+mj-lt"/>
              </a:rPr>
              <a:t> </a:t>
            </a:r>
            <a:r>
              <a:rPr lang="en-GB" sz="2400" b="1" dirty="0" err="1">
                <a:latin typeface="+mj-lt"/>
              </a:rPr>
              <a:t>calificarea</a:t>
            </a:r>
            <a:r>
              <a:rPr lang="en-GB" sz="2400" b="1" dirty="0">
                <a:latin typeface="+mj-lt"/>
              </a:rPr>
              <a:t> electrician</a:t>
            </a:r>
            <a:r>
              <a:rPr lang="ro-RO" sz="2400" b="1" dirty="0">
                <a:latin typeface="+mj-lt"/>
              </a:rPr>
              <a:t> exploatare</a:t>
            </a:r>
            <a:r>
              <a:rPr lang="en-GB" sz="2400" b="1" dirty="0">
                <a:latin typeface="+mj-lt"/>
              </a:rPr>
              <a:t> </a:t>
            </a:r>
            <a:r>
              <a:rPr lang="en-GB" sz="2400" b="1" dirty="0" err="1">
                <a:latin typeface="+mj-lt"/>
              </a:rPr>
              <a:t>joas</a:t>
            </a:r>
            <a:r>
              <a:rPr lang="ro-RO" sz="2400" b="1" dirty="0">
                <a:latin typeface="+mj-lt"/>
              </a:rPr>
              <a:t>ă tensiune, clasa XI </a:t>
            </a:r>
            <a:r>
              <a:rPr lang="ro-RO" sz="2400" b="1" dirty="0" smtClean="0">
                <a:latin typeface="+mj-lt"/>
              </a:rPr>
              <a:t>P1</a:t>
            </a:r>
            <a:r>
              <a:rPr lang="ro-RO" sz="2400" b="1" dirty="0">
                <a:latin typeface="+mj-lt"/>
              </a:rPr>
              <a:t/>
            </a:r>
            <a:br>
              <a:rPr lang="ro-RO" sz="2400" b="1" dirty="0">
                <a:latin typeface="+mj-lt"/>
              </a:rPr>
            </a:br>
            <a:r>
              <a:rPr lang="ro-RO" sz="2400" b="1" dirty="0">
                <a:latin typeface="+mj-lt"/>
              </a:rPr>
              <a:t>4 elevi calificarea electrician auto, clasa XI P1 </a:t>
            </a:r>
            <a:br>
              <a:rPr lang="ro-RO" sz="2400" b="1" dirty="0">
                <a:latin typeface="+mj-lt"/>
              </a:rPr>
            </a:br>
            <a:r>
              <a:rPr lang="ro-RO" sz="2400" b="1" dirty="0">
                <a:latin typeface="+mj-lt"/>
              </a:rPr>
              <a:t>5 elevi calificarea mecanic auto, clasa XP2</a:t>
            </a:r>
            <a:br>
              <a:rPr lang="ro-RO" sz="2400" b="1" dirty="0">
                <a:latin typeface="+mj-lt"/>
              </a:rPr>
            </a:br>
            <a:r>
              <a:rPr lang="ro-RO" sz="2400" b="1" dirty="0">
                <a:latin typeface="+mj-lt"/>
              </a:rPr>
              <a:t/>
            </a:r>
            <a:br>
              <a:rPr lang="ro-RO" sz="2400" b="1" dirty="0">
                <a:latin typeface="+mj-lt"/>
              </a:rPr>
            </a:br>
            <a:r>
              <a:rPr lang="ro-RO" sz="2400" b="1" dirty="0">
                <a:latin typeface="+mj-lt"/>
              </a:rPr>
              <a:t>1 profesor VET – job shadowing – Alexandra Șutic</a:t>
            </a:r>
          </a:p>
          <a:p>
            <a:r>
              <a:rPr lang="ro-RO" sz="2400" b="1" dirty="0">
                <a:latin typeface="+mj-lt"/>
              </a:rPr>
              <a:t/>
            </a:r>
            <a:br>
              <a:rPr lang="ro-RO" sz="2400" b="1" dirty="0">
                <a:latin typeface="+mj-lt"/>
              </a:rPr>
            </a:br>
            <a:r>
              <a:rPr lang="ro-RO" sz="2400" b="1" dirty="0">
                <a:latin typeface="+mj-lt"/>
              </a:rPr>
              <a:t>2 profesori însoțitori – Amelia </a:t>
            </a:r>
            <a:r>
              <a:rPr lang="ro-RO" sz="2400" b="1" dirty="0" err="1">
                <a:latin typeface="+mj-lt"/>
              </a:rPr>
              <a:t>Cișman</a:t>
            </a:r>
            <a:r>
              <a:rPr lang="ro-RO" sz="2400" b="1" dirty="0">
                <a:latin typeface="+mj-lt"/>
              </a:rPr>
              <a:t>, Cătălin Costaș</a:t>
            </a:r>
            <a:r>
              <a:rPr lang="ro-RO" sz="2400" b="1" dirty="0"/>
              <a:t/>
            </a:r>
            <a:br>
              <a:rPr lang="ro-RO" sz="2400" b="1" dirty="0"/>
            </a:br>
            <a:endParaRPr lang="en-GB" sz="2400" b="1" dirty="0"/>
          </a:p>
        </p:txBody>
      </p:sp>
      <p:pic>
        <p:nvPicPr>
          <p:cNvPr id="4" name="Imagine 3">
            <a:extLst>
              <a:ext uri="{FF2B5EF4-FFF2-40B4-BE49-F238E27FC236}">
                <a16:creationId xmlns="" xmlns:a16="http://schemas.microsoft.com/office/drawing/2014/main" id="{6AD94CA3-9BD7-5CBE-E754-B9C2C30152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26062" y="339482"/>
            <a:ext cx="4572000" cy="5794988"/>
          </a:xfrm>
          <a:prstGeom prst="rect">
            <a:avLst/>
          </a:prstGeom>
        </p:spPr>
      </p:pic>
      <mc:AlternateContent xmlns:mc="http://schemas.openxmlformats.org/markup-compatibility/2006">
        <mc:Choice xmlns="" xmlns:am3d="http://schemas.microsoft.com/office/drawing/2017/model3d" Requires="am3d">
          <p:graphicFrame>
            <p:nvGraphicFramePr>
              <p:cNvPr id="6" name="Model 3D 5" descr="Wheeled suitcase">
                <a:extLst>
                  <a:ext uri="{FF2B5EF4-FFF2-40B4-BE49-F238E27FC236}">
                    <a16:creationId xmlns:a16="http://schemas.microsoft.com/office/drawing/2014/main" id="{95FF38D0-4F01-BB9C-49F9-AA2D2A47E1A2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982798060"/>
                  </p:ext>
                </p:extLst>
              </p:nvPr>
            </p:nvGraphicFramePr>
            <p:xfrm>
              <a:off x="10191210" y="4332303"/>
              <a:ext cx="1411905" cy="1882066"/>
            </p:xfrm>
            <a:graphic>
              <a:graphicData uri="http://schemas.microsoft.com/office/drawing/2017/model3d">
                <am3d:model3d r:embed="rId3">
                  <am3d:spPr>
                    <a:xfrm>
                      <a:off x="0" y="0"/>
                      <a:ext cx="1411905" cy="1882066"/>
                    </a:xfrm>
                    <a:prstGeom prst="rect">
                      <a:avLst/>
                    </a:prstGeom>
                  </am3d:spPr>
                  <am3d:camera>
                    <am3d:pos x="0" y="0" z="54315711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555219" d="1000000"/>
                    <am3d:preTrans dx="0" dy="-18000000" dz="-23702"/>
                    <am3d:scale>
                      <am3d:sx n="1000000" d="1000000"/>
                      <am3d:sy n="1000000" d="1000000"/>
                      <am3d:sz n="1000000" d="1000000"/>
                    </am3d:scale>
                    <am3d:rot ax="235873" ay="1740320" az="114514"/>
                    <am3d:postTrans dx="0" dy="0" dz="0"/>
                  </am3d:trans>
                  <am3d:raster rName="Office3DRenderer" rVer="16.0.8326">
                    <am3d:blip r:embed="rId4"/>
                  </am3d:raster>
                  <am3d:objViewport viewportSz="2043177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6" name="Model 3D 5" descr="Wheeled suitcase">
                <a:extLst>
                  <a:ext uri="{FF2B5EF4-FFF2-40B4-BE49-F238E27FC236}">
                    <a16:creationId xmlns="" xmlns:a16="http://schemas.microsoft.com/office/drawing/2014/main" id="{95FF38D0-4F01-BB9C-49F9-AA2D2A47E1A2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0191210" y="4332303"/>
                <a:ext cx="1411905" cy="1882066"/>
              </a:xfrm>
              <a:prstGeom prst="rect">
                <a:avLst/>
              </a:prstGeom>
            </p:spPr>
          </p:pic>
        </mc:Fallback>
      </mc:AlternateContent>
      <p:pic>
        <p:nvPicPr>
          <p:cNvPr id="7" name="Picture 2" descr="Logo Erasmus Programme Erasmus+ Organization Project,  png thumbnail">
            <a:extLst>
              <a:ext uri="{FF2B5EF4-FFF2-40B4-BE49-F238E27FC236}">
                <a16:creationId xmlns="" xmlns:a16="http://schemas.microsoft.com/office/drawing/2014/main" id="{40BA05BF-EE2F-E249-78A9-475F28D4C7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178" y="220611"/>
            <a:ext cx="2529752" cy="10631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5688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="" xmlns:a16="http://schemas.microsoft.com/office/drawing/2014/main" id="{A49266F8-B72D-7799-A7C8-52E36B7E4C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b="1" dirty="0">
                <a:solidFill>
                  <a:srgbClr val="002060"/>
                </a:solidFill>
              </a:rPr>
              <a:t>Pregătire lingvistică și culturală</a:t>
            </a:r>
            <a:endParaRPr lang="en-GB" b="1" dirty="0">
              <a:solidFill>
                <a:srgbClr val="002060"/>
              </a:solidFill>
            </a:endParaRPr>
          </a:p>
        </p:txBody>
      </p:sp>
      <p:pic>
        <p:nvPicPr>
          <p:cNvPr id="2050" name="Picture 2" descr="Ar putea fi o imagine cu studiu şi text">
            <a:extLst>
              <a:ext uri="{FF2B5EF4-FFF2-40B4-BE49-F238E27FC236}">
                <a16:creationId xmlns="" xmlns:a16="http://schemas.microsoft.com/office/drawing/2014/main" id="{1C1B10CA-8A59-022F-53DC-A898AF8AE767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7280" y="2054934"/>
            <a:ext cx="4682082" cy="31365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Ar putea fi o imagine cu studiu şi text">
            <a:extLst>
              <a:ext uri="{FF2B5EF4-FFF2-40B4-BE49-F238E27FC236}">
                <a16:creationId xmlns="" xmlns:a16="http://schemas.microsoft.com/office/drawing/2014/main" id="{E5B0D63E-7D4E-109F-E434-C66F7A899D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0901" y="2054935"/>
            <a:ext cx="4364264" cy="31365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Logo Erasmus Programme Erasmus+ Organization Project,  png thumbnail">
            <a:extLst>
              <a:ext uri="{FF2B5EF4-FFF2-40B4-BE49-F238E27FC236}">
                <a16:creationId xmlns="" xmlns:a16="http://schemas.microsoft.com/office/drawing/2014/main" id="{1DFF5270-A136-AED1-4E94-5CCBE7B66A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20289" y="112867"/>
            <a:ext cx="2529752" cy="13850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28452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="" xmlns:a16="http://schemas.microsoft.com/office/drawing/2014/main" id="{CB1150A4-FE78-49D4-0585-A53257E59C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3914" y="443881"/>
            <a:ext cx="6999154" cy="1367163"/>
          </a:xfrm>
        </p:spPr>
        <p:txBody>
          <a:bodyPr>
            <a:normAutofit fontScale="90000"/>
          </a:bodyPr>
          <a:lstStyle/>
          <a:p>
            <a:r>
              <a:rPr lang="ro-RO" b="1" dirty="0">
                <a:solidFill>
                  <a:srgbClr val="002060"/>
                </a:solidFill>
              </a:rPr>
              <a:t>Prezentarea mobilității realizată de către organizația </a:t>
            </a:r>
            <a:r>
              <a:rPr lang="ro-RO" b="1">
                <a:solidFill>
                  <a:srgbClr val="002060"/>
                </a:solidFill>
              </a:rPr>
              <a:t>gazdă </a:t>
            </a:r>
            <a:r>
              <a:rPr lang="ro-RO" b="1" smtClean="0">
                <a:solidFill>
                  <a:srgbClr val="002060"/>
                </a:solidFill>
              </a:rPr>
              <a:t>Euro Education Services</a:t>
            </a:r>
            <a:endParaRPr lang="en-GB" b="1" dirty="0">
              <a:solidFill>
                <a:srgbClr val="002060"/>
              </a:solidFill>
            </a:endParaRPr>
          </a:p>
        </p:txBody>
      </p:sp>
      <p:pic>
        <p:nvPicPr>
          <p:cNvPr id="4100" name="Picture 4" descr="Ar putea fi o imagine cu studiu, jucărie pentru copii şi text">
            <a:extLst>
              <a:ext uri="{FF2B5EF4-FFF2-40B4-BE49-F238E27FC236}">
                <a16:creationId xmlns="" xmlns:a16="http://schemas.microsoft.com/office/drawing/2014/main" id="{7C0C33B6-AE20-0290-413E-ABAD2396347E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87" y="2045656"/>
            <a:ext cx="5562611" cy="2956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Ar putea fi o imagine cu unul sau mai mulţi oameni, persoane jucând fotbal şi text">
            <a:extLst>
              <a:ext uri="{FF2B5EF4-FFF2-40B4-BE49-F238E27FC236}">
                <a16:creationId xmlns="" xmlns:a16="http://schemas.microsoft.com/office/drawing/2014/main" id="{DEC427BD-45F2-AA92-EDE4-D38E3571CD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2892" y="2045656"/>
            <a:ext cx="5259131" cy="2884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Logo Erasmus Programme Erasmus+ Organization Project,  png thumbnail">
            <a:extLst>
              <a:ext uri="{FF2B5EF4-FFF2-40B4-BE49-F238E27FC236}">
                <a16:creationId xmlns="" xmlns:a16="http://schemas.microsoft.com/office/drawing/2014/main" id="{472DE30E-9B6C-5C37-B683-17EBD30D22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33862" y="144124"/>
            <a:ext cx="2529752" cy="10631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49796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="" xmlns:a16="http://schemas.microsoft.com/office/drawing/2014/main" id="{8C096EEF-978F-238E-5998-F66DDB54C0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7987" y="428646"/>
            <a:ext cx="6709602" cy="1450757"/>
          </a:xfrm>
        </p:spPr>
        <p:txBody>
          <a:bodyPr>
            <a:normAutofit fontScale="90000"/>
          </a:bodyPr>
          <a:lstStyle/>
          <a:p>
            <a:r>
              <a:rPr lang="ro-RO" b="1" dirty="0">
                <a:solidFill>
                  <a:srgbClr val="002060"/>
                </a:solidFill>
              </a:rPr>
              <a:t>Activități practice </a:t>
            </a:r>
            <a:r>
              <a:rPr lang="ro-RO" b="1" dirty="0" smtClean="0">
                <a:solidFill>
                  <a:srgbClr val="002060"/>
                </a:solidFill>
              </a:rPr>
              <a:t>desfășurate de electricieni auto și </a:t>
            </a:r>
            <a:r>
              <a:rPr lang="ro-RO" b="1" dirty="0">
                <a:solidFill>
                  <a:srgbClr val="002060"/>
                </a:solidFill>
              </a:rPr>
              <a:t>mecanici auto la </a:t>
            </a:r>
            <a:r>
              <a:rPr lang="ro-RO" b="1" dirty="0" smtClean="0">
                <a:solidFill>
                  <a:srgbClr val="002060"/>
                </a:solidFill>
              </a:rPr>
              <a:t>service-ul </a:t>
            </a:r>
            <a:r>
              <a:rPr lang="ro-RO" b="1" dirty="0">
                <a:solidFill>
                  <a:srgbClr val="002060"/>
                </a:solidFill>
              </a:rPr>
              <a:t>Koutsimanis</a:t>
            </a:r>
            <a:endParaRPr lang="en-GB" b="1" dirty="0">
              <a:solidFill>
                <a:srgbClr val="002060"/>
              </a:solidFill>
            </a:endParaRPr>
          </a:p>
        </p:txBody>
      </p:sp>
      <p:pic>
        <p:nvPicPr>
          <p:cNvPr id="11" name="Substituent conținut 10">
            <a:extLst>
              <a:ext uri="{FF2B5EF4-FFF2-40B4-BE49-F238E27FC236}">
                <a16:creationId xmlns="" xmlns:a16="http://schemas.microsoft.com/office/drawing/2014/main" id="{CBFF92F4-36C1-DB85-3522-DF42AE16DFE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86291" y="2099323"/>
            <a:ext cx="2820591" cy="3537997"/>
          </a:xfrm>
        </p:spPr>
      </p:pic>
      <p:pic>
        <p:nvPicPr>
          <p:cNvPr id="13" name="Imagine 12">
            <a:extLst>
              <a:ext uri="{FF2B5EF4-FFF2-40B4-BE49-F238E27FC236}">
                <a16:creationId xmlns="" xmlns:a16="http://schemas.microsoft.com/office/drawing/2014/main" id="{F31B5850-74BD-9B9C-E740-DAC4E7E012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2866" y="2099323"/>
            <a:ext cx="3935767" cy="3537997"/>
          </a:xfrm>
          <a:prstGeom prst="rect">
            <a:avLst/>
          </a:prstGeom>
        </p:spPr>
      </p:pic>
      <p:pic>
        <p:nvPicPr>
          <p:cNvPr id="15" name="Imagine 14">
            <a:extLst>
              <a:ext uri="{FF2B5EF4-FFF2-40B4-BE49-F238E27FC236}">
                <a16:creationId xmlns="" xmlns:a16="http://schemas.microsoft.com/office/drawing/2014/main" id="{F14F9321-1051-4FAB-9BC8-1D02982A775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94540" y="2099323"/>
            <a:ext cx="2820591" cy="3537997"/>
          </a:xfrm>
          <a:prstGeom prst="rect">
            <a:avLst/>
          </a:prstGeom>
        </p:spPr>
      </p:pic>
      <p:pic>
        <p:nvPicPr>
          <p:cNvPr id="3" name="Picture 2" descr="Logo Erasmus Programme Erasmus+ Organization Project,  png thumbnail">
            <a:extLst>
              <a:ext uri="{FF2B5EF4-FFF2-40B4-BE49-F238E27FC236}">
                <a16:creationId xmlns="" xmlns:a16="http://schemas.microsoft.com/office/drawing/2014/main" id="{E6E5EEBE-E807-7EE9-8CFF-78055E570A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75152" y="218891"/>
            <a:ext cx="2529752" cy="13850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55685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ine 2">
            <a:extLst>
              <a:ext uri="{FF2B5EF4-FFF2-40B4-BE49-F238E27FC236}">
                <a16:creationId xmlns="" xmlns:a16="http://schemas.microsoft.com/office/drawing/2014/main" id="{7EB8AC2A-4D26-6555-51DB-3B09C8641A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80681" y="2871750"/>
            <a:ext cx="2707873" cy="3338003"/>
          </a:xfrm>
          <a:prstGeom prst="rect">
            <a:avLst/>
          </a:prstGeom>
        </p:spPr>
      </p:pic>
      <p:pic>
        <p:nvPicPr>
          <p:cNvPr id="5" name="Imagine 4">
            <a:extLst>
              <a:ext uri="{FF2B5EF4-FFF2-40B4-BE49-F238E27FC236}">
                <a16:creationId xmlns="" xmlns:a16="http://schemas.microsoft.com/office/drawing/2014/main" id="{07C9B2B8-16F2-C5B7-8BDF-E23237977D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70517" y="1156585"/>
            <a:ext cx="2900039" cy="3772032"/>
          </a:xfrm>
          <a:prstGeom prst="rect">
            <a:avLst/>
          </a:prstGeom>
        </p:spPr>
      </p:pic>
      <p:pic>
        <p:nvPicPr>
          <p:cNvPr id="7" name="Imagine 6">
            <a:extLst>
              <a:ext uri="{FF2B5EF4-FFF2-40B4-BE49-F238E27FC236}">
                <a16:creationId xmlns="" xmlns:a16="http://schemas.microsoft.com/office/drawing/2014/main" id="{D55651CC-21CE-DF48-FDDC-E0B8408D83A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71682" y="1908699"/>
            <a:ext cx="2707873" cy="3790766"/>
          </a:xfrm>
          <a:prstGeom prst="rect">
            <a:avLst/>
          </a:prstGeom>
        </p:spPr>
      </p:pic>
      <p:pic>
        <p:nvPicPr>
          <p:cNvPr id="9" name="Imagine 8">
            <a:extLst>
              <a:ext uri="{FF2B5EF4-FFF2-40B4-BE49-F238E27FC236}">
                <a16:creationId xmlns="" xmlns:a16="http://schemas.microsoft.com/office/drawing/2014/main" id="{577C60D6-7042-1246-32ED-B314B50AFE4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239698"/>
            <a:ext cx="3326092" cy="3317318"/>
          </a:xfrm>
          <a:prstGeom prst="rect">
            <a:avLst/>
          </a:prstGeom>
        </p:spPr>
      </p:pic>
      <p:pic>
        <p:nvPicPr>
          <p:cNvPr id="10" name="Picture 2" descr="Logo Erasmus Programme Erasmus+ Organization Project,  png thumbnail">
            <a:extLst>
              <a:ext uri="{FF2B5EF4-FFF2-40B4-BE49-F238E27FC236}">
                <a16:creationId xmlns="" xmlns:a16="http://schemas.microsoft.com/office/drawing/2014/main" id="{17AB88F1-C696-CDBB-EB45-632E7A0811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8802" y="239698"/>
            <a:ext cx="2529752" cy="10631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38880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="" xmlns:a16="http://schemas.microsoft.com/office/drawing/2014/main" id="{F85C40F0-6743-112B-7C8B-9A41329A25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880315"/>
            <a:ext cx="6425953" cy="1009391"/>
          </a:xfrm>
        </p:spPr>
        <p:txBody>
          <a:bodyPr>
            <a:normAutofit fontScale="90000"/>
          </a:bodyPr>
          <a:lstStyle/>
          <a:p>
            <a:r>
              <a:rPr lang="ro-RO" b="1" dirty="0">
                <a:solidFill>
                  <a:srgbClr val="002060"/>
                </a:solidFill>
              </a:rPr>
              <a:t>Activități practice electricieni exploatare joasă tensiune </a:t>
            </a:r>
            <a:endParaRPr lang="en-GB" b="1" dirty="0">
              <a:solidFill>
                <a:srgbClr val="002060"/>
              </a:solidFill>
            </a:endParaRPr>
          </a:p>
        </p:txBody>
      </p:sp>
      <p:pic>
        <p:nvPicPr>
          <p:cNvPr id="5" name="Substituent conținut 4">
            <a:extLst>
              <a:ext uri="{FF2B5EF4-FFF2-40B4-BE49-F238E27FC236}">
                <a16:creationId xmlns="" xmlns:a16="http://schemas.microsoft.com/office/drawing/2014/main" id="{B9FDF464-C960-67FD-B3F0-3ED816E202F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63391" y="2113807"/>
            <a:ext cx="4531569" cy="3556791"/>
          </a:xfrm>
        </p:spPr>
      </p:pic>
      <p:pic>
        <p:nvPicPr>
          <p:cNvPr id="7" name="Imagine 6">
            <a:extLst>
              <a:ext uri="{FF2B5EF4-FFF2-40B4-BE49-F238E27FC236}">
                <a16:creationId xmlns="" xmlns:a16="http://schemas.microsoft.com/office/drawing/2014/main" id="{5FF80BD7-A29A-5539-9FB6-0BCB18CA4A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50256" y="2139061"/>
            <a:ext cx="4988303" cy="3587036"/>
          </a:xfrm>
          <a:prstGeom prst="rect">
            <a:avLst/>
          </a:prstGeom>
        </p:spPr>
      </p:pic>
      <p:pic>
        <p:nvPicPr>
          <p:cNvPr id="3" name="Picture 2" descr="Logo Erasmus Programme Erasmus+ Organization Project,  png thumbnail">
            <a:extLst>
              <a:ext uri="{FF2B5EF4-FFF2-40B4-BE49-F238E27FC236}">
                <a16:creationId xmlns="" xmlns:a16="http://schemas.microsoft.com/office/drawing/2014/main" id="{B4C6E122-F085-5671-E583-5614E02945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32716" y="208763"/>
            <a:ext cx="2529752" cy="10093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asetăText 3">
            <a:extLst>
              <a:ext uri="{FF2B5EF4-FFF2-40B4-BE49-F238E27FC236}">
                <a16:creationId xmlns="" xmlns:a16="http://schemas.microsoft.com/office/drawing/2014/main" id="{83B1634C-3161-AFA4-2CB5-3827168EB1E0}"/>
              </a:ext>
            </a:extLst>
          </p:cNvPr>
          <p:cNvSpPr txBox="1"/>
          <p:nvPr/>
        </p:nvSpPr>
        <p:spPr>
          <a:xfrm>
            <a:off x="1509205" y="5793019"/>
            <a:ext cx="31338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b="1" dirty="0">
                <a:solidFill>
                  <a:srgbClr val="002060"/>
                </a:solidFill>
                <a:latin typeface="+mj-lt"/>
              </a:rPr>
              <a:t>Liceul </a:t>
            </a:r>
            <a:r>
              <a:rPr lang="ro-RO" b="1" dirty="0" smtClean="0">
                <a:solidFill>
                  <a:srgbClr val="002060"/>
                </a:solidFill>
                <a:latin typeface="+mj-lt"/>
              </a:rPr>
              <a:t>Tehnologic Epal1 - Katerini</a:t>
            </a:r>
            <a:endParaRPr lang="en-GB" b="1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6" name="CasetăText 5">
            <a:extLst>
              <a:ext uri="{FF2B5EF4-FFF2-40B4-BE49-F238E27FC236}">
                <a16:creationId xmlns="" xmlns:a16="http://schemas.microsoft.com/office/drawing/2014/main" id="{5076B5F9-D34D-EB64-ADCA-42738B67126C}"/>
              </a:ext>
            </a:extLst>
          </p:cNvPr>
          <p:cNvSpPr txBox="1"/>
          <p:nvPr/>
        </p:nvSpPr>
        <p:spPr>
          <a:xfrm>
            <a:off x="7164279" y="5726097"/>
            <a:ext cx="35333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b="1" dirty="0">
                <a:solidFill>
                  <a:srgbClr val="002060"/>
                </a:solidFill>
                <a:latin typeface="+mj-lt"/>
              </a:rPr>
              <a:t>Asociația </a:t>
            </a:r>
            <a:r>
              <a:rPr lang="ro-RO" b="1" dirty="0" smtClean="0">
                <a:solidFill>
                  <a:srgbClr val="002060"/>
                </a:solidFill>
                <a:latin typeface="+mj-lt"/>
              </a:rPr>
              <a:t>electricienilor din Katerini</a:t>
            </a:r>
            <a:endParaRPr lang="en-GB" b="1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243940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F462031-44CB-FBEC-8517-0D1A777A03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880" y="286603"/>
            <a:ext cx="10058400" cy="1450757"/>
          </a:xfrm>
        </p:spPr>
        <p:txBody>
          <a:bodyPr/>
          <a:lstStyle/>
          <a:p>
            <a:r>
              <a:rPr lang="ro-RO" b="1" dirty="0">
                <a:solidFill>
                  <a:srgbClr val="002060"/>
                </a:solidFill>
              </a:rPr>
              <a:t>MOBILITATE JOB </a:t>
            </a:r>
            <a:r>
              <a:rPr lang="ro-RO" b="1" dirty="0" smtClean="0">
                <a:solidFill>
                  <a:srgbClr val="002060"/>
                </a:solidFill>
              </a:rPr>
              <a:t>SHADOWING – 1 cadru didactic profesor de instruire practică</a:t>
            </a:r>
            <a:endParaRPr lang="en-US" b="1" dirty="0">
              <a:solidFill>
                <a:srgbClr val="002060"/>
              </a:solidFill>
            </a:endParaRPr>
          </a:p>
        </p:txBody>
      </p:sp>
      <p:pic>
        <p:nvPicPr>
          <p:cNvPr id="6" name="Content Placeholder 5">
            <a:extLst>
              <a:ext uri="{FF2B5EF4-FFF2-40B4-BE49-F238E27FC236}">
                <a16:creationId xmlns="" xmlns:a16="http://schemas.microsoft.com/office/drawing/2014/main" id="{2EF3C117-0CE9-B41C-B67C-A14498B2816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83769" y="2032000"/>
            <a:ext cx="3760788" cy="3760788"/>
          </a:xfrm>
        </p:spPr>
      </p:pic>
      <p:pic>
        <p:nvPicPr>
          <p:cNvPr id="4" name="Picture 3" descr="Logo Erasmus Programme Erasmus+ Organization Project,  png thumbnail">
            <a:extLst>
              <a:ext uri="{FF2B5EF4-FFF2-40B4-BE49-F238E27FC236}">
                <a16:creationId xmlns="" xmlns:a16="http://schemas.microsoft.com/office/drawing/2014/main" id="{B4C6E122-F085-5671-E583-5614E02945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32716" y="208763"/>
            <a:ext cx="2529752" cy="10093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90664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etrospectVTI">
  <a:themeElements>
    <a:clrScheme name="">
      <a:dk1>
        <a:srgbClr val="000000"/>
      </a:dk1>
      <a:lt1>
        <a:srgbClr val="FFFFFF"/>
      </a:lt1>
      <a:dk2>
        <a:srgbClr val="243541"/>
      </a:dk2>
      <a:lt2>
        <a:srgbClr val="E2E5E8"/>
      </a:lt2>
      <a:accent1>
        <a:srgbClr val="E88B33"/>
      </a:accent1>
      <a:accent2>
        <a:srgbClr val="AEA33A"/>
      </a:accent2>
      <a:accent3>
        <a:srgbClr val="8CAB4A"/>
      </a:accent3>
      <a:accent4>
        <a:srgbClr val="57B636"/>
      </a:accent4>
      <a:accent5>
        <a:srgbClr val="2EBA43"/>
      </a:accent5>
      <a:accent6>
        <a:srgbClr val="33B67D"/>
      </a:accent6>
      <a:hlink>
        <a:srgbClr val="5F84A8"/>
      </a:hlink>
      <a:folHlink>
        <a:srgbClr val="7F7F7F"/>
      </a:folHlink>
    </a:clrScheme>
    <a:fontScheme name="Retrospect">
      <a:majorFont>
        <a:latin typeface="Georgia Pro Cond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Speak Pro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44285996_TF11437505.potx" id="{4572CED6-D00F-436A-9834-2268BF9FC2BD}" vid="{2652C404-73AB-4259-9066-4903527560F3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Custom 40">
    <a:dk1>
      <a:sysClr val="windowText" lastClr="000000"/>
    </a:dk1>
    <a:lt1>
      <a:sysClr val="window" lastClr="FFFFFF"/>
    </a:lt1>
    <a:dk2>
      <a:srgbClr val="545D57"/>
    </a:dk2>
    <a:lt2>
      <a:srgbClr val="EBEBE8"/>
    </a:lt2>
    <a:accent1>
      <a:srgbClr val="579858"/>
    </a:accent1>
    <a:accent2>
      <a:srgbClr val="ED583E"/>
    </a:accent2>
    <a:accent3>
      <a:srgbClr val="D3BA59"/>
    </a:accent3>
    <a:accent4>
      <a:srgbClr val="4C94AC"/>
    </a:accent4>
    <a:accent5>
      <a:srgbClr val="A09E84"/>
    </a:accent5>
    <a:accent6>
      <a:srgbClr val="FC7D4A"/>
    </a:accent6>
    <a:hlink>
      <a:srgbClr val="04A2DA"/>
    </a:hlink>
    <a:folHlink>
      <a:srgbClr val="808080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2" ma:contentTypeDescription="Create a new document." ma:contentTypeScope="" ma:versionID="a410dd7f93c95333ffa1b60ed6adedd1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a936d9baba76aa3866493feff160faab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MediaServiceKeyPoints xmlns="71af3243-3dd4-4a8d-8c0d-dd76da1f02a5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6377351-63A1-4C2E-8C9A-66CDD70F16A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8F3CD65D-61A5-43C9-A837-6EC73C7DA8AB}">
  <ds:schemaRefs>
    <ds:schemaRef ds:uri="http://purl.org/dc/dcmitype/"/>
    <ds:schemaRef ds:uri="http://purl.org/dc/elements/1.1/"/>
    <ds:schemaRef ds:uri="http://schemas.microsoft.com/office/2006/documentManagement/types"/>
    <ds:schemaRef ds:uri="http://schemas.openxmlformats.org/package/2006/metadata/core-properties"/>
    <ds:schemaRef ds:uri="http://schemas.microsoft.com/office/infopath/2007/PartnerControls"/>
    <ds:schemaRef ds:uri="http://schemas.microsoft.com/office/2006/metadata/properties"/>
    <ds:schemaRef ds:uri="16c05727-aa75-4e4a-9b5f-8a80a1165891"/>
    <ds:schemaRef ds:uri="71af3243-3dd4-4a8d-8c0d-dd76da1f02a5"/>
    <ds:schemaRef ds:uri="http://www.w3.org/XML/1998/namespace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31F006B4-A9E1-4F39-85C8-FB836F91934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{EEDE01CA-3E9C-47B9-91A2-B65B2D90E61E}tf11437505_win32</Template>
  <TotalTime>294</TotalTime>
  <Words>227</Words>
  <Application>Microsoft Office PowerPoint</Application>
  <PresentationFormat>Widescreen</PresentationFormat>
  <Paragraphs>41</Paragraphs>
  <Slides>19</Slides>
  <Notes>1</Notes>
  <HiddenSlides>0</HiddenSlides>
  <MMClips>5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4" baseType="lpstr">
      <vt:lpstr>Arial</vt:lpstr>
      <vt:lpstr>Calibri</vt:lpstr>
      <vt:lpstr>Georgia Pro Cond Light</vt:lpstr>
      <vt:lpstr>Speak Pro</vt:lpstr>
      <vt:lpstr>RetrospectVTI</vt:lpstr>
      <vt:lpstr>Proiect mobilitate  Erasmus  2025-1-RO01-KA121-VET-000326186 - Flux 1</vt:lpstr>
      <vt:lpstr>PowerPoint Presentation</vt:lpstr>
      <vt:lpstr>PowerPoint Presentation</vt:lpstr>
      <vt:lpstr>Pregătire lingvistică și culturală</vt:lpstr>
      <vt:lpstr>Prezentarea mobilității realizată de către organizația gazdă Euro Education Services</vt:lpstr>
      <vt:lpstr>Activități practice desfășurate de electricieni auto și mecanici auto la service-ul Koutsimanis</vt:lpstr>
      <vt:lpstr>PowerPoint Presentation</vt:lpstr>
      <vt:lpstr>Activități practice electricieni exploatare joasă tensiune </vt:lpstr>
      <vt:lpstr>MOBILITATE JOB SHADOWING – 1 cadru didactic profesor de instruire practică</vt:lpstr>
      <vt:lpstr>OBIECTIVELE MOBILITĂȚII</vt:lpstr>
      <vt:lpstr>COMPETENȚE DOBÂNDITE</vt:lpstr>
      <vt:lpstr>Vizite culturale : parada din orașul Katerini, vizita la Salonic și la mănăstirile de la Meteora</vt:lpstr>
      <vt:lpstr>PowerPoint Presentation</vt:lpstr>
      <vt:lpstr>Cascada din orașul Edessa</vt:lpstr>
      <vt:lpstr>Party de bun venit</vt:lpstr>
      <vt:lpstr>Festivitate de premiere</vt:lpstr>
      <vt:lpstr>Final de proiect</vt:lpstr>
      <vt:lpstr>Rezultate ale mobilității</vt:lpstr>
      <vt:lpstr>Concluzii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Proiect mobilitate  Erasmus  2025-1-RO01-KA121-VET-000326186</dc:title>
  <dc:creator>40740863909</dc:creator>
  <cp:lastModifiedBy>Microsoft account</cp:lastModifiedBy>
  <cp:revision>54</cp:revision>
  <dcterms:created xsi:type="dcterms:W3CDTF">2025-11-17T08:59:37Z</dcterms:created>
  <dcterms:modified xsi:type="dcterms:W3CDTF">2026-08-23T13:18:27Z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