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emf" ContentType="image/x-emf"/>
  <Default Extension="glb" ContentType="model/gltf.binary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3"/>
  </p:notesMasterIdLst>
  <p:handoutMasterIdLst>
    <p:handoutMasterId r:id="rId24"/>
  </p:handoutMasterIdLst>
  <p:sldIdLst>
    <p:sldId id="266" r:id="rId5"/>
    <p:sldId id="327" r:id="rId6"/>
    <p:sldId id="318" r:id="rId7"/>
    <p:sldId id="319" r:id="rId8"/>
    <p:sldId id="320" r:id="rId9"/>
    <p:sldId id="309" r:id="rId10"/>
    <p:sldId id="321" r:id="rId11"/>
    <p:sldId id="310" r:id="rId12"/>
    <p:sldId id="324" r:id="rId13"/>
    <p:sldId id="329" r:id="rId14"/>
    <p:sldId id="312" r:id="rId15"/>
    <p:sldId id="322" r:id="rId16"/>
    <p:sldId id="316" r:id="rId17"/>
    <p:sldId id="314" r:id="rId18"/>
    <p:sldId id="330" r:id="rId19"/>
    <p:sldId id="315" r:id="rId20"/>
    <p:sldId id="328" r:id="rId21"/>
    <p:sldId id="323" r:id="rId22"/>
  </p:sldIdLst>
  <p:sldSz cx="12192000" cy="6858000"/>
  <p:notesSz cx="6858000" cy="9144000"/>
  <p:defaultTextStyle>
    <a:defPPr rtl="0"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19" autoAdjust="0"/>
  </p:normalViewPr>
  <p:slideViewPr>
    <p:cSldViewPr snapToGrid="0">
      <p:cViewPr varScale="1">
        <p:scale>
          <a:sx n="84" d="100"/>
          <a:sy n="84" d="100"/>
        </p:scale>
        <p:origin x="61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9F403F-EF76-48B2-A4D1-6B210FA59651}" type="datetime1">
              <a:rPr lang="en-GB" smtClean="0"/>
              <a:t>23/08/2026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284F72-582E-4200-86D7-FCF118B086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69600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DBB4B-0CB0-4B61-A9E2-D423B87EB3A6}" type="datetime1">
              <a:rPr lang="en-GB" noProof="0" smtClean="0"/>
              <a:t>23/08/2026</a:t>
            </a:fld>
            <a:endParaRPr lang="en-GB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5391D-6E4B-4763-9987-239636288824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354423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5391D-6E4B-4763-9987-239636288824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5108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o-RO" noProof="0"/>
              <a:t>Faceți clic pentru a edita stilul de titlu coordonator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o-RO" noProof="0"/>
              <a:t>Faceți clic pentru a edita stilul de subtitlu coordonator</a:t>
            </a:r>
            <a:endParaRPr lang="en-GB" noProof="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C2704E5-4F39-456D-BCC2-3682AA110EE4}" type="datetime1">
              <a:rPr lang="en-GB" noProof="0" smtClean="0"/>
              <a:t>23/08/2026</a:t>
            </a:fld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8729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o-RO" noProof="0"/>
              <a:t>Faceți clic pentru a edita stilul de titlu coordonator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o-RO" noProof="0"/>
              <a:t>Faceţi clic pentru a edita Master stiluri text</a:t>
            </a:r>
          </a:p>
          <a:p>
            <a:pPr lvl="1" rtl="0"/>
            <a:r>
              <a:rPr lang="ro-RO" noProof="0"/>
              <a:t>al doilea nivel</a:t>
            </a:r>
          </a:p>
          <a:p>
            <a:pPr lvl="2" rtl="0"/>
            <a:r>
              <a:rPr lang="ro-RO" noProof="0"/>
              <a:t>al treilea nivel</a:t>
            </a:r>
          </a:p>
          <a:p>
            <a:pPr lvl="3" rtl="0"/>
            <a:r>
              <a:rPr lang="ro-RO" noProof="0"/>
              <a:t>al patrulea nivel</a:t>
            </a:r>
          </a:p>
          <a:p>
            <a:pPr lvl="4" rtl="0"/>
            <a:r>
              <a:rPr lang="ro-RO" noProof="0"/>
              <a:t>al cincilea nivel</a:t>
            </a:r>
            <a:endParaRPr lang="en-GB" noProof="0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1DBDAB5-6689-49C0-A541-77DA88E44363}" type="datetime1">
              <a:rPr lang="en-GB" noProof="0" smtClean="0"/>
              <a:t>23/08/2026</a:t>
            </a:fld>
            <a:endParaRPr lang="en-GB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3898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ntet secțiu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o-RO" noProof="0"/>
              <a:t>Faceți clic pentru a edita stilul de titlu coordonator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o-RO" noProof="0"/>
              <a:t>Faceţi clic pentru a edita Master stiluri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7A9E1E1-8203-4C9F-ACF1-E800B4AF1CA2}" type="datetime1">
              <a:rPr lang="en-GB" noProof="0" smtClean="0"/>
              <a:t>23/08/2026</a:t>
            </a:fld>
            <a:endParaRPr lang="en-GB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82233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o-RO" noProof="0"/>
              <a:t>Faceți clic pentru a edita stilul de titlu coordonator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o-RO" noProof="0"/>
              <a:t>Faceţi clic pentru a edita Master stiluri text</a:t>
            </a:r>
          </a:p>
          <a:p>
            <a:pPr lvl="1" rtl="0"/>
            <a:r>
              <a:rPr lang="ro-RO" noProof="0"/>
              <a:t>al doilea nivel</a:t>
            </a:r>
          </a:p>
          <a:p>
            <a:pPr lvl="2" rtl="0"/>
            <a:r>
              <a:rPr lang="ro-RO" noProof="0"/>
              <a:t>al treilea nivel</a:t>
            </a:r>
          </a:p>
          <a:p>
            <a:pPr lvl="3" rtl="0"/>
            <a:r>
              <a:rPr lang="ro-RO" noProof="0"/>
              <a:t>al patrulea nivel</a:t>
            </a:r>
          </a:p>
          <a:p>
            <a:pPr lvl="4" rtl="0"/>
            <a:r>
              <a:rPr lang="ro-RO" noProof="0"/>
              <a:t>al cincilea nivel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o-RO" noProof="0"/>
              <a:t>Faceţi clic pentru a edita Master stiluri text</a:t>
            </a:r>
          </a:p>
          <a:p>
            <a:pPr lvl="1" rtl="0"/>
            <a:r>
              <a:rPr lang="ro-RO" noProof="0"/>
              <a:t>al doilea nivel</a:t>
            </a:r>
          </a:p>
          <a:p>
            <a:pPr lvl="2" rtl="0"/>
            <a:r>
              <a:rPr lang="ro-RO" noProof="0"/>
              <a:t>al treilea nivel</a:t>
            </a:r>
          </a:p>
          <a:p>
            <a:pPr lvl="3" rtl="0"/>
            <a:r>
              <a:rPr lang="ro-RO" noProof="0"/>
              <a:t>al patrulea nivel</a:t>
            </a:r>
          </a:p>
          <a:p>
            <a:pPr lvl="4" rtl="0"/>
            <a:r>
              <a:rPr lang="ro-RO" noProof="0"/>
              <a:t>al cincilea nivel</a:t>
            </a:r>
            <a:endParaRPr lang="en-GB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61D606-4029-4057-B007-9BD66F056C02}" type="datetime1">
              <a:rPr lang="en-GB" noProof="0" smtClean="0"/>
              <a:t>23/08/2026</a:t>
            </a:fld>
            <a:endParaRPr lang="en-GB" noProof="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5761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o-RO" noProof="0"/>
              <a:t>Faceți clic pentru a edita stilul de titlu coordonator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o-RO" noProof="0"/>
              <a:t>Faceţi clic pentru a edita Master stiluri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o-RO" noProof="0"/>
              <a:t>Faceţi clic pentru a edita Master stiluri text</a:t>
            </a:r>
          </a:p>
          <a:p>
            <a:pPr lvl="1" rtl="0"/>
            <a:r>
              <a:rPr lang="ro-RO" noProof="0"/>
              <a:t>al doilea nivel</a:t>
            </a:r>
          </a:p>
          <a:p>
            <a:pPr lvl="2" rtl="0"/>
            <a:r>
              <a:rPr lang="ro-RO" noProof="0"/>
              <a:t>al treilea nivel</a:t>
            </a:r>
          </a:p>
          <a:p>
            <a:pPr lvl="3" rtl="0"/>
            <a:r>
              <a:rPr lang="ro-RO" noProof="0"/>
              <a:t>al patrulea nivel</a:t>
            </a:r>
          </a:p>
          <a:p>
            <a:pPr lvl="4" rtl="0"/>
            <a:r>
              <a:rPr lang="ro-RO" noProof="0"/>
              <a:t>al cincilea nivel</a:t>
            </a:r>
            <a:endParaRPr lang="en-GB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o-RO" noProof="0"/>
              <a:t>Faceţi clic pentru a edita Master stiluri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o-RO" noProof="0"/>
              <a:t>Faceţi clic pentru a edita Master stiluri text</a:t>
            </a:r>
          </a:p>
          <a:p>
            <a:pPr lvl="1" rtl="0"/>
            <a:r>
              <a:rPr lang="ro-RO" noProof="0"/>
              <a:t>al doilea nivel</a:t>
            </a:r>
          </a:p>
          <a:p>
            <a:pPr lvl="2" rtl="0"/>
            <a:r>
              <a:rPr lang="ro-RO" noProof="0"/>
              <a:t>al treilea nivel</a:t>
            </a:r>
          </a:p>
          <a:p>
            <a:pPr lvl="3" rtl="0"/>
            <a:r>
              <a:rPr lang="ro-RO" noProof="0"/>
              <a:t>al patrulea nivel</a:t>
            </a:r>
          </a:p>
          <a:p>
            <a:pPr lvl="4" rtl="0"/>
            <a:r>
              <a:rPr lang="ro-RO" noProof="0"/>
              <a:t>al cincilea nivel</a:t>
            </a:r>
            <a:endParaRPr lang="en-GB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3EB0A61-F1AF-460B-AD9B-4F654C4E2DCE}" type="datetime1">
              <a:rPr lang="en-GB" noProof="0" smtClean="0"/>
              <a:t>23/08/2026</a:t>
            </a:fld>
            <a:endParaRPr lang="en-GB" noProof="0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0280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o-RO" noProof="0"/>
              <a:t>Faceți clic pentru a edita stilul de titlu coordonator</a:t>
            </a:r>
            <a:endParaRPr lang="en-GB" noProof="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94DCD03-2D2D-4108-BBD8-260B692F6DE1}" type="datetime1">
              <a:rPr lang="en-GB" noProof="0" smtClean="0"/>
              <a:t>23/08/2026</a:t>
            </a:fld>
            <a:endParaRPr lang="en-GB" noProof="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5017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5E3E5A1-1118-4E35-9279-999A703D3551}" type="datetime1">
              <a:rPr lang="en-GB" noProof="0" smtClean="0"/>
              <a:t>23/08/2026</a:t>
            </a:fld>
            <a:endParaRPr lang="en-GB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5070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o-RO" noProof="0"/>
              <a:t>Faceți clic pentru a edita stilul de titlu coordonator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o-RO" noProof="0"/>
              <a:t>Faceţi clic pentru a edita Master stiluri text</a:t>
            </a:r>
          </a:p>
          <a:p>
            <a:pPr lvl="1" rtl="0"/>
            <a:r>
              <a:rPr lang="ro-RO" noProof="0"/>
              <a:t>al doilea nivel</a:t>
            </a:r>
          </a:p>
          <a:p>
            <a:pPr lvl="2" rtl="0"/>
            <a:r>
              <a:rPr lang="ro-RO" noProof="0"/>
              <a:t>al treilea nivel</a:t>
            </a:r>
          </a:p>
          <a:p>
            <a:pPr lvl="3" rtl="0"/>
            <a:r>
              <a:rPr lang="ro-RO" noProof="0"/>
              <a:t>al patrulea nivel</a:t>
            </a:r>
          </a:p>
          <a:p>
            <a:pPr lvl="4" rtl="0"/>
            <a:r>
              <a:rPr lang="ro-RO" noProof="0"/>
              <a:t>al cincilea nivel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o-RO" noProof="0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71EA276F-12C1-47B9-B184-AB6F99175BF6}" type="datetime1">
              <a:rPr lang="en-GB" noProof="0" smtClean="0"/>
              <a:t>23/08/2026</a:t>
            </a:fld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GB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80130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o-RO" noProof="0"/>
              <a:t>Faceți clic pe pictogramă pentru a adăuga o imagine</a:t>
            </a:r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o-RO" noProof="0"/>
              <a:t>Faceți clic pentru a edita stilul de titlu coordonator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o-RO" noProof="0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9BDE5F93-D253-439D-93F3-F4428422EC03}" type="datetime1">
              <a:rPr lang="en-GB" noProof="0" smtClean="0"/>
              <a:t>23/08/2026</a:t>
            </a:fld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GB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25882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o-RO" noProof="0"/>
              <a:t>Faceți clic pentru a edita stilul de titlu coordonator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en-GB" noProof="0" dirty="0"/>
              <a:t>Click to edit Master text styles</a:t>
            </a:r>
          </a:p>
          <a:p>
            <a:pPr lvl="1" rtl="0"/>
            <a:r>
              <a:rPr lang="en-GB" noProof="0" dirty="0"/>
              <a:t>Second level</a:t>
            </a:r>
          </a:p>
          <a:p>
            <a:pPr lvl="2" rtl="0"/>
            <a:r>
              <a:rPr lang="en-GB" noProof="0" dirty="0"/>
              <a:t>Third level</a:t>
            </a:r>
          </a:p>
          <a:p>
            <a:pPr lvl="3" rtl="0"/>
            <a:r>
              <a:rPr lang="en-GB" noProof="0" dirty="0"/>
              <a:t>Quarter level</a:t>
            </a:r>
          </a:p>
          <a:p>
            <a:pPr lvl="4" rtl="0"/>
            <a:r>
              <a:rPr lang="en-GB" noProof="0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pPr rtl="0"/>
            <a:fld id="{047F37C8-3C73-45A6-8FAF-1E0E1F929AF7}" type="datetime1">
              <a:rPr lang="en-GB" noProof="0" smtClean="0"/>
              <a:t>23/08/2026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0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f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f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f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fif"/><Relationship Id="rId4" Type="http://schemas.openxmlformats.org/officeDocument/2006/relationships/image" Target="../media/image29.jf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f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fif"/><Relationship Id="rId4" Type="http://schemas.openxmlformats.org/officeDocument/2006/relationships/image" Target="../media/image32.jf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f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fif"/><Relationship Id="rId4" Type="http://schemas.openxmlformats.org/officeDocument/2006/relationships/image" Target="../media/image35.jf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f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fif"/><Relationship Id="rId4" Type="http://schemas.openxmlformats.org/officeDocument/2006/relationships/image" Target="../media/image38.jf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f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f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f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f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fif"/><Relationship Id="rId5" Type="http://schemas.openxmlformats.org/officeDocument/2006/relationships/image" Target="../media/image10.jfif"/><Relationship Id="rId4" Type="http://schemas.openxmlformats.org/officeDocument/2006/relationships/image" Target="../media/image9.jf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fif"/><Relationship Id="rId5" Type="http://schemas.openxmlformats.org/officeDocument/2006/relationships/image" Target="../media/image14.jfif"/><Relationship Id="rId4" Type="http://schemas.openxmlformats.org/officeDocument/2006/relationships/image" Target="../media/image13.jf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.png"/><Relationship Id="rId4" Type="http://schemas.openxmlformats.org/officeDocument/2006/relationships/image" Target="../media/image18.jf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f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fif"/><Relationship Id="rId4" Type="http://schemas.openxmlformats.org/officeDocument/2006/relationships/image" Target="../media/image21.jf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f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fif"/><Relationship Id="rId4" Type="http://schemas.openxmlformats.org/officeDocument/2006/relationships/image" Target="../media/image24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xmlns="" id="{F452A527-3631-41ED-858D-3777A7D149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eak Pro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4630" y="1473065"/>
            <a:ext cx="5492298" cy="2863848"/>
          </a:xfrm>
        </p:spPr>
        <p:txBody>
          <a:bodyPr rtlCol="0">
            <a:noAutofit/>
          </a:bodyPr>
          <a:lstStyle/>
          <a:p>
            <a:pPr algn="ctr"/>
            <a:r>
              <a:rPr lang="ro-RO" sz="4400" b="1" dirty="0">
                <a:solidFill>
                  <a:srgbClr val="002060"/>
                </a:solidFill>
              </a:rPr>
              <a:t>Proiect</a:t>
            </a:r>
            <a:r>
              <a:rPr lang="en-GB" sz="4400" b="1" dirty="0">
                <a:solidFill>
                  <a:srgbClr val="002060"/>
                </a:solidFill>
              </a:rPr>
              <a:t> </a:t>
            </a:r>
            <a:r>
              <a:rPr lang="en-GB" sz="4400" b="1" dirty="0" err="1">
                <a:solidFill>
                  <a:srgbClr val="002060"/>
                </a:solidFill>
              </a:rPr>
              <a:t>mobilitate</a:t>
            </a:r>
            <a:r>
              <a:rPr lang="en-GB" sz="4400" b="1" dirty="0">
                <a:solidFill>
                  <a:srgbClr val="002060"/>
                </a:solidFill>
              </a:rPr>
              <a:t> </a:t>
            </a:r>
            <a:r>
              <a:rPr lang="ro-RO" sz="4400" b="1" dirty="0">
                <a:solidFill>
                  <a:srgbClr val="002060"/>
                </a:solidFill>
              </a:rPr>
              <a:t> Erasmus</a:t>
            </a:r>
            <a:r>
              <a:rPr lang="en-GB" sz="4400" b="1" dirty="0">
                <a:solidFill>
                  <a:srgbClr val="002060"/>
                </a:solidFill>
              </a:rPr>
              <a:t> </a:t>
            </a:r>
            <a:br>
              <a:rPr lang="en-GB" sz="4400" b="1" dirty="0">
                <a:solidFill>
                  <a:srgbClr val="002060"/>
                </a:solidFill>
              </a:rPr>
            </a:br>
            <a:r>
              <a:rPr lang="en-GB" sz="4400" b="1" dirty="0">
                <a:solidFill>
                  <a:srgbClr val="002060"/>
                </a:solidFill>
              </a:rPr>
              <a:t>2025-1-RO01-KA121-VET-000326186</a:t>
            </a:r>
            <a:r>
              <a:rPr lang="ro-RO" sz="4400" b="1" dirty="0">
                <a:solidFill>
                  <a:srgbClr val="002060"/>
                </a:solidFill>
              </a:rPr>
              <a:t> </a:t>
            </a:r>
            <a:r>
              <a:rPr lang="ro-RO" sz="4400" b="1" dirty="0" smtClean="0">
                <a:solidFill>
                  <a:srgbClr val="002060"/>
                </a:solidFill>
              </a:rPr>
              <a:t>- Flux </a:t>
            </a:r>
            <a:r>
              <a:rPr lang="ro-RO" sz="4400" b="1" dirty="0" smtClean="0">
                <a:solidFill>
                  <a:srgbClr val="002060"/>
                </a:solidFill>
              </a:rPr>
              <a:t>4</a:t>
            </a:r>
            <a:endParaRPr lang="en-GB" sz="4400" b="1" dirty="0">
              <a:solidFill>
                <a:srgbClr val="00206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2124" y="4640011"/>
            <a:ext cx="5297241" cy="1238616"/>
          </a:xfrm>
        </p:spPr>
        <p:txBody>
          <a:bodyPr rtlCol="0">
            <a:normAutofit/>
          </a:bodyPr>
          <a:lstStyle/>
          <a:p>
            <a:pPr rtl="0"/>
            <a:r>
              <a:rPr lang="ro-RO" b="1" dirty="0">
                <a:solidFill>
                  <a:srgbClr val="002060"/>
                </a:solidFill>
              </a:rPr>
              <a:t>Perioada </a:t>
            </a:r>
            <a:r>
              <a:rPr lang="ro-RO" b="1" dirty="0" smtClean="0">
                <a:solidFill>
                  <a:srgbClr val="002060"/>
                </a:solidFill>
              </a:rPr>
              <a:t>08</a:t>
            </a:r>
            <a:r>
              <a:rPr lang="ro-RO" b="1" dirty="0" smtClean="0">
                <a:solidFill>
                  <a:srgbClr val="002060"/>
                </a:solidFill>
              </a:rPr>
              <a:t>.06.2026-19.06.2026</a:t>
            </a:r>
            <a:endParaRPr lang="ro-RO" b="1" dirty="0">
              <a:solidFill>
                <a:srgbClr val="002060"/>
              </a:solidFill>
            </a:endParaRPr>
          </a:p>
          <a:p>
            <a:pPr algn="ctr" rtl="0"/>
            <a:r>
              <a:rPr lang="ro-RO" b="1" dirty="0" err="1">
                <a:solidFill>
                  <a:srgbClr val="002060"/>
                </a:solidFill>
              </a:rPr>
              <a:t>Paralia</a:t>
            </a:r>
            <a:r>
              <a:rPr lang="ro-RO" b="1" dirty="0">
                <a:solidFill>
                  <a:srgbClr val="002060"/>
                </a:solidFill>
              </a:rPr>
              <a:t> </a:t>
            </a:r>
            <a:r>
              <a:rPr lang="ro-RO" b="1" dirty="0" err="1">
                <a:solidFill>
                  <a:srgbClr val="002060"/>
                </a:solidFill>
              </a:rPr>
              <a:t>katerini</a:t>
            </a:r>
            <a:r>
              <a:rPr lang="en-GB" b="1" dirty="0">
                <a:solidFill>
                  <a:srgbClr val="002060"/>
                </a:solidFill>
              </a:rPr>
              <a:t>-GRECIA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D28A9C89-B313-458F-9C85-515930A51A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805053" y="4294754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Logo Erasmus Programme Erasmus+ Organization Project,  png thumbnail">
            <a:extLst>
              <a:ext uri="{FF2B5EF4-FFF2-40B4-BE49-F238E27FC236}">
                <a16:creationId xmlns:a16="http://schemas.microsoft.com/office/drawing/2014/main" xmlns="" id="{09ABCCB9-7E03-BE44-75B2-A9EE4641F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8063" y="88054"/>
            <a:ext cx="2529752" cy="1385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erasm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634" y="672186"/>
            <a:ext cx="6404758" cy="5206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462031-44CB-FBEC-8517-0D1A777A0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" y="130923"/>
            <a:ext cx="10058400" cy="931551"/>
          </a:xfrm>
        </p:spPr>
        <p:txBody>
          <a:bodyPr/>
          <a:lstStyle/>
          <a:p>
            <a:r>
              <a:rPr lang="ro-RO" b="1" dirty="0" smtClean="0">
                <a:solidFill>
                  <a:srgbClr val="002060"/>
                </a:solidFill>
              </a:rPr>
              <a:t>Participare la work-shopuri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4" name="Picture 3" descr="Logo Erasmus Programme Erasmus+ Organization Project,  png thumbnail">
            <a:extLst>
              <a:ext uri="{FF2B5EF4-FFF2-40B4-BE49-F238E27FC236}">
                <a16:creationId xmlns:a16="http://schemas.microsoft.com/office/drawing/2014/main" xmlns="" id="{B4C6E122-F085-5671-E583-5614E0294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716" y="208763"/>
            <a:ext cx="2529752" cy="100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2474"/>
            <a:ext cx="6784947" cy="38165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76" y="2871216"/>
            <a:ext cx="6372352" cy="358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52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xmlns="" id="{405F1C78-008E-74E8-54EE-7FA50DEFD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947" y="156488"/>
            <a:ext cx="9142523" cy="1366254"/>
          </a:xfrm>
        </p:spPr>
        <p:txBody>
          <a:bodyPr>
            <a:normAutofit/>
          </a:bodyPr>
          <a:lstStyle/>
          <a:p>
            <a:r>
              <a:rPr lang="ro-RO" b="1" dirty="0">
                <a:solidFill>
                  <a:srgbClr val="002060"/>
                </a:solidFill>
              </a:rPr>
              <a:t>Vizite </a:t>
            </a:r>
            <a:r>
              <a:rPr lang="ro-RO" b="1" dirty="0" smtClean="0">
                <a:solidFill>
                  <a:srgbClr val="002060"/>
                </a:solidFill>
              </a:rPr>
              <a:t>culturale: Muntele Olimp, Salonic, Edessa</a:t>
            </a:r>
            <a:endParaRPr lang="en-GB" b="1" dirty="0">
              <a:solidFill>
                <a:srgbClr val="002060"/>
              </a:solidFill>
            </a:endParaRPr>
          </a:p>
        </p:txBody>
      </p:sp>
      <p:pic>
        <p:nvPicPr>
          <p:cNvPr id="3" name="Picture 2" descr="Logo Erasmus Programme Erasmus+ Organization Project,  png thumbnail">
            <a:extLst>
              <a:ext uri="{FF2B5EF4-FFF2-40B4-BE49-F238E27FC236}">
                <a16:creationId xmlns:a16="http://schemas.microsoft.com/office/drawing/2014/main" xmlns="" id="{A587B071-499E-B8ED-CBE9-5D6BB0C7A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0471" y="66031"/>
            <a:ext cx="2529752" cy="107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tăText 6">
            <a:extLst>
              <a:ext uri="{FF2B5EF4-FFF2-40B4-BE49-F238E27FC236}">
                <a16:creationId xmlns:a16="http://schemas.microsoft.com/office/drawing/2014/main" xmlns="" id="{3B8F95F7-1CD7-2356-93D8-1BB50DB9DDEC}"/>
              </a:ext>
            </a:extLst>
          </p:cNvPr>
          <p:cNvSpPr txBox="1"/>
          <p:nvPr/>
        </p:nvSpPr>
        <p:spPr>
          <a:xfrm>
            <a:off x="5372477" y="6055546"/>
            <a:ext cx="1917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>
                <a:solidFill>
                  <a:srgbClr val="002060"/>
                </a:solidFill>
                <a:latin typeface="+mj-lt"/>
              </a:rPr>
              <a:t>O</a:t>
            </a:r>
            <a:r>
              <a:rPr lang="ro-RO" b="1" dirty="0" smtClean="0">
                <a:solidFill>
                  <a:srgbClr val="002060"/>
                </a:solidFill>
                <a:latin typeface="+mj-lt"/>
              </a:rPr>
              <a:t>limp</a:t>
            </a:r>
            <a:endParaRPr lang="en-GB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41" y="1587948"/>
            <a:ext cx="3489198" cy="465226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8" y="1522742"/>
            <a:ext cx="3550848" cy="473446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437" y="1816481"/>
            <a:ext cx="4759113" cy="356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22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ogo Erasmus Programme Erasmus+ Organization Project,  png thumbnail">
            <a:extLst>
              <a:ext uri="{FF2B5EF4-FFF2-40B4-BE49-F238E27FC236}">
                <a16:creationId xmlns:a16="http://schemas.microsoft.com/office/drawing/2014/main" xmlns="" id="{A9EF40AA-872F-5F8C-9807-6B2C889AB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4102" y="356216"/>
            <a:ext cx="2529752" cy="100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030" y="1786404"/>
            <a:ext cx="4949952" cy="37124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30" y="1460829"/>
            <a:ext cx="3669030" cy="48920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8982" y="1629269"/>
            <a:ext cx="3542700" cy="4723600"/>
          </a:xfrm>
          <a:prstGeom prst="rect">
            <a:avLst/>
          </a:prstGeom>
        </p:spPr>
      </p:pic>
      <p:sp>
        <p:nvSpPr>
          <p:cNvPr id="10" name="Titlu 1">
            <a:extLst>
              <a:ext uri="{FF2B5EF4-FFF2-40B4-BE49-F238E27FC236}">
                <a16:creationId xmlns:a16="http://schemas.microsoft.com/office/drawing/2014/main" xmlns="" id="{405F1C78-008E-74E8-54EE-7FA50DEFD2E2}"/>
              </a:ext>
            </a:extLst>
          </p:cNvPr>
          <p:cNvSpPr txBox="1">
            <a:spLocks/>
          </p:cNvSpPr>
          <p:nvPr/>
        </p:nvSpPr>
        <p:spPr>
          <a:xfrm>
            <a:off x="307948" y="156488"/>
            <a:ext cx="8698892" cy="136625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o-RO" b="1" dirty="0" smtClean="0">
                <a:solidFill>
                  <a:srgbClr val="002060"/>
                </a:solidFill>
              </a:rPr>
              <a:t>Vizite culturale: la mănăstirile de la Meteora</a:t>
            </a:r>
            <a:endParaRPr lang="en-GB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15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 Erasmus Programme Erasmus+ Organization Project,  png thumbnail">
            <a:extLst>
              <a:ext uri="{FF2B5EF4-FFF2-40B4-BE49-F238E27FC236}">
                <a16:creationId xmlns:a16="http://schemas.microsoft.com/office/drawing/2014/main" xmlns="" id="{C2343530-24E3-71D1-22E0-36BFE3CCE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216" y="132097"/>
            <a:ext cx="1809565" cy="81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241" y="947854"/>
            <a:ext cx="3841949" cy="56021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378" y="1607791"/>
            <a:ext cx="5437632" cy="40782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0593"/>
            <a:ext cx="3024378" cy="5376672"/>
          </a:xfrm>
          <a:prstGeom prst="rect">
            <a:avLst/>
          </a:prstGeom>
        </p:spPr>
      </p:pic>
      <p:sp>
        <p:nvSpPr>
          <p:cNvPr id="11" name="Titlu 1">
            <a:extLst>
              <a:ext uri="{FF2B5EF4-FFF2-40B4-BE49-F238E27FC236}">
                <a16:creationId xmlns:a16="http://schemas.microsoft.com/office/drawing/2014/main" xmlns="" id="{405F1C78-008E-74E8-54EE-7FA50DEFD2E2}"/>
              </a:ext>
            </a:extLst>
          </p:cNvPr>
          <p:cNvSpPr txBox="1">
            <a:spLocks/>
          </p:cNvSpPr>
          <p:nvPr/>
        </p:nvSpPr>
        <p:spPr>
          <a:xfrm>
            <a:off x="207364" y="85762"/>
            <a:ext cx="8698892" cy="136625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o-RO" b="1" dirty="0" smtClean="0">
                <a:solidFill>
                  <a:srgbClr val="002060"/>
                </a:solidFill>
              </a:rPr>
              <a:t>Vizite culturale: cascada Edessa, Mănăstirea Sf. Dionisie</a:t>
            </a:r>
            <a:endParaRPr lang="en-GB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0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xmlns="" id="{EA949A15-AAA5-2E8F-A09F-AD71FDC70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35296"/>
            <a:ext cx="5214743" cy="933147"/>
          </a:xfrm>
        </p:spPr>
        <p:txBody>
          <a:bodyPr>
            <a:normAutofit fontScale="90000"/>
          </a:bodyPr>
          <a:lstStyle/>
          <a:p>
            <a:r>
              <a:rPr lang="ro-RO" b="1" dirty="0">
                <a:solidFill>
                  <a:srgbClr val="002060"/>
                </a:solidFill>
              </a:rPr>
              <a:t>Festivitate de premiere</a:t>
            </a:r>
            <a:endParaRPr lang="en-GB" b="1" dirty="0">
              <a:solidFill>
                <a:srgbClr val="002060"/>
              </a:solidFill>
            </a:endParaRPr>
          </a:p>
        </p:txBody>
      </p:sp>
      <p:pic>
        <p:nvPicPr>
          <p:cNvPr id="3" name="Picture 2" descr="Logo Erasmus Programme Erasmus+ Organization Project,  png thumbnail">
            <a:extLst>
              <a:ext uri="{FF2B5EF4-FFF2-40B4-BE49-F238E27FC236}">
                <a16:creationId xmlns:a16="http://schemas.microsoft.com/office/drawing/2014/main" xmlns="" id="{02A0FA2A-790C-F79A-C0EA-0727FDF25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956" y="135296"/>
            <a:ext cx="2267861" cy="101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328" y="1281463"/>
            <a:ext cx="2772347" cy="49286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383" y="1281463"/>
            <a:ext cx="3760070" cy="50134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68" y="1359187"/>
            <a:ext cx="3579876" cy="477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61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xmlns="" id="{EA949A15-AAA5-2E8F-A09F-AD71FDC70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35296"/>
            <a:ext cx="5214743" cy="933147"/>
          </a:xfrm>
        </p:spPr>
        <p:txBody>
          <a:bodyPr>
            <a:normAutofit fontScale="90000"/>
          </a:bodyPr>
          <a:lstStyle/>
          <a:p>
            <a:r>
              <a:rPr lang="ro-RO" b="1" dirty="0">
                <a:solidFill>
                  <a:srgbClr val="002060"/>
                </a:solidFill>
              </a:rPr>
              <a:t>Festivitate de premiere</a:t>
            </a:r>
            <a:endParaRPr lang="en-GB" b="1" dirty="0">
              <a:solidFill>
                <a:srgbClr val="002060"/>
              </a:solidFill>
            </a:endParaRPr>
          </a:p>
        </p:txBody>
      </p:sp>
      <p:pic>
        <p:nvPicPr>
          <p:cNvPr id="3" name="Picture 2" descr="Logo Erasmus Programme Erasmus+ Organization Project,  png thumbnail">
            <a:extLst>
              <a:ext uri="{FF2B5EF4-FFF2-40B4-BE49-F238E27FC236}">
                <a16:creationId xmlns:a16="http://schemas.microsoft.com/office/drawing/2014/main" xmlns="" id="{02A0FA2A-790C-F79A-C0EA-0727FDF25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956" y="135296"/>
            <a:ext cx="2267861" cy="101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786" y="1363604"/>
            <a:ext cx="3745072" cy="49934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" y="1373553"/>
            <a:ext cx="3737610" cy="49834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947" y="1373553"/>
            <a:ext cx="3737610" cy="498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4969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xmlns="" id="{9D2133BF-F8A8-2BB1-01F9-3BD5E1284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80284"/>
            <a:ext cx="4229322" cy="887679"/>
          </a:xfrm>
        </p:spPr>
        <p:txBody>
          <a:bodyPr/>
          <a:lstStyle/>
          <a:p>
            <a:r>
              <a:rPr lang="ro-RO" b="1" dirty="0">
                <a:solidFill>
                  <a:srgbClr val="002060"/>
                </a:solidFill>
              </a:rPr>
              <a:t>Final de proiect</a:t>
            </a:r>
            <a:endParaRPr lang="en-GB" b="1" dirty="0">
              <a:solidFill>
                <a:srgbClr val="002060"/>
              </a:solidFill>
            </a:endParaRPr>
          </a:p>
        </p:txBody>
      </p:sp>
      <p:pic>
        <p:nvPicPr>
          <p:cNvPr id="3" name="Picture 2" descr="Logo Erasmus Programme Erasmus+ Organization Project,  png thumbnail">
            <a:extLst>
              <a:ext uri="{FF2B5EF4-FFF2-40B4-BE49-F238E27FC236}">
                <a16:creationId xmlns:a16="http://schemas.microsoft.com/office/drawing/2014/main" xmlns="" id="{8101D325-B022-9484-2B27-3A85FF4D6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5896" y="198706"/>
            <a:ext cx="2529752" cy="104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18" y="1656926"/>
            <a:ext cx="5927365" cy="4445524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458" y="1547968"/>
            <a:ext cx="3497580" cy="466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924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4080" y="341745"/>
            <a:ext cx="10058400" cy="915324"/>
          </a:xfrm>
        </p:spPr>
        <p:txBody>
          <a:bodyPr/>
          <a:lstStyle/>
          <a:p>
            <a:r>
              <a:rPr lang="ro-RO" b="1" dirty="0" smtClean="0">
                <a:solidFill>
                  <a:srgbClr val="002060"/>
                </a:solidFill>
              </a:rPr>
              <a:t>Rezultate ale mobilității</a:t>
            </a:r>
            <a:endParaRPr lang="ro-RO" b="1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b="1" dirty="0" smtClean="0">
                <a:solidFill>
                  <a:srgbClr val="002060"/>
                </a:solidFill>
              </a:rPr>
              <a:t>Rezultate tangibile</a:t>
            </a:r>
            <a:endParaRPr lang="ro-RO" b="1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ro-RO" b="1" dirty="0" smtClean="0">
                <a:solidFill>
                  <a:schemeClr val="tx1"/>
                </a:solidFill>
              </a:rPr>
              <a:t>14 </a:t>
            </a:r>
            <a:r>
              <a:rPr lang="ro-RO" b="1" dirty="0" smtClean="0">
                <a:solidFill>
                  <a:schemeClr val="tx1"/>
                </a:solidFill>
              </a:rPr>
              <a:t>Europass Mobility</a:t>
            </a:r>
          </a:p>
          <a:p>
            <a:r>
              <a:rPr lang="ro-RO" b="1" dirty="0" smtClean="0">
                <a:solidFill>
                  <a:schemeClr val="tx1"/>
                </a:solidFill>
              </a:rPr>
              <a:t>14 </a:t>
            </a:r>
            <a:r>
              <a:rPr lang="ro-RO" b="1" dirty="0" smtClean="0">
                <a:solidFill>
                  <a:schemeClr val="tx1"/>
                </a:solidFill>
              </a:rPr>
              <a:t>certificate de participare</a:t>
            </a:r>
          </a:p>
          <a:p>
            <a:r>
              <a:rPr lang="ro-RO" b="1" dirty="0" smtClean="0">
                <a:solidFill>
                  <a:schemeClr val="tx1"/>
                </a:solidFill>
              </a:rPr>
              <a:t>14 </a:t>
            </a:r>
            <a:r>
              <a:rPr lang="ro-RO" b="1" dirty="0" smtClean="0">
                <a:solidFill>
                  <a:schemeClr val="tx1"/>
                </a:solidFill>
              </a:rPr>
              <a:t>Learning Agreement</a:t>
            </a:r>
          </a:p>
          <a:p>
            <a:r>
              <a:rPr lang="ro-RO" b="1" dirty="0" smtClean="0">
                <a:solidFill>
                  <a:schemeClr val="tx1"/>
                </a:solidFill>
              </a:rPr>
              <a:t>1 ghid de educație ecologică</a:t>
            </a:r>
          </a:p>
          <a:p>
            <a:r>
              <a:rPr lang="ro-RO" b="1" dirty="0" smtClean="0">
                <a:solidFill>
                  <a:schemeClr val="tx1"/>
                </a:solidFill>
              </a:rPr>
              <a:t>1 revistă Erasmus+ Leonida</a:t>
            </a:r>
          </a:p>
          <a:p>
            <a:r>
              <a:rPr lang="ro-RO" b="1" dirty="0" smtClean="0">
                <a:solidFill>
                  <a:schemeClr val="tx1"/>
                </a:solidFill>
              </a:rPr>
              <a:t>1 ghid de lucrări practice în </a:t>
            </a:r>
            <a:r>
              <a:rPr lang="ro-RO" b="1" dirty="0" smtClean="0">
                <a:solidFill>
                  <a:schemeClr val="tx1"/>
                </a:solidFill>
              </a:rPr>
              <a:t>domeniul mecanic</a:t>
            </a:r>
            <a:endParaRPr lang="ro-RO" b="1" dirty="0">
              <a:solidFill>
                <a:schemeClr val="tx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o-RO" b="1" dirty="0" smtClean="0">
                <a:solidFill>
                  <a:srgbClr val="002060"/>
                </a:solidFill>
              </a:rPr>
              <a:t>Rezultate intangibile</a:t>
            </a:r>
            <a:endParaRPr lang="ro-RO" b="1" dirty="0">
              <a:solidFill>
                <a:srgbClr val="00206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o-RO" b="1" dirty="0" smtClean="0">
                <a:solidFill>
                  <a:schemeClr val="tx1"/>
                </a:solidFill>
              </a:rPr>
              <a:t>îmbunătățirea rezultatelor la examenul de certificare a competențelor profesionale</a:t>
            </a:r>
          </a:p>
          <a:p>
            <a:r>
              <a:rPr lang="ro-RO" b="1" dirty="0" smtClean="0">
                <a:solidFill>
                  <a:schemeClr val="tx1"/>
                </a:solidFill>
              </a:rPr>
              <a:t>scăderea absenteismului</a:t>
            </a:r>
          </a:p>
          <a:p>
            <a:r>
              <a:rPr lang="ro-RO" b="1" dirty="0" smtClean="0">
                <a:solidFill>
                  <a:schemeClr val="tx1"/>
                </a:solidFill>
              </a:rPr>
              <a:t>rezultate mai bune la modulele de specialtate, la limba engleză</a:t>
            </a:r>
          </a:p>
          <a:p>
            <a:r>
              <a:rPr lang="ro-RO" b="1" dirty="0" smtClean="0">
                <a:solidFill>
                  <a:schemeClr val="tx1"/>
                </a:solidFill>
              </a:rPr>
              <a:t>creșterea angajabilității</a:t>
            </a:r>
            <a:endParaRPr lang="ro-RO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Logo Erasmus Programme Erasmus+ Organization Project,  png thumbnail">
            <a:extLst>
              <a:ext uri="{FF2B5EF4-FFF2-40B4-BE49-F238E27FC236}">
                <a16:creationId xmlns:a16="http://schemas.microsoft.com/office/drawing/2014/main" xmlns="" id="{B4C6E122-F085-5671-E583-5614E0294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716" y="208763"/>
            <a:ext cx="2529752" cy="100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6190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607A5C-CCA9-42C8-0F71-287C2E34A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>
                <a:solidFill>
                  <a:srgbClr val="002060"/>
                </a:solidFill>
              </a:rPr>
              <a:t>Concluzii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DC9510E-470B-05CE-9A52-6F4479448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 anul școlar 2025-2026, p</a:t>
            </a:r>
            <a:r>
              <a:rPr lang="ro-RO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roiectul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Erasmus+ a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oferit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oportunități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valoroase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învățare</a:t>
            </a:r>
            <a:r>
              <a:rPr lang="ro-RO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pentru 59 de elevi și 3 profesori VET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schimb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bune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dezvoltare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profesională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contribuind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îmbunătățirea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activităților</a:t>
            </a:r>
            <a:r>
              <a:rPr lang="ro-RO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</a:t>
            </a:r>
            <a:r>
              <a:rPr lang="ro-RO" sz="3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și evaluare a</a:t>
            </a:r>
            <a:r>
              <a:rPr lang="en-US" sz="3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stagiilor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pregătire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practică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/>
          </a:p>
        </p:txBody>
      </p:sp>
      <p:pic>
        <p:nvPicPr>
          <p:cNvPr id="4" name="Picture 3" descr="Logo Erasmus Programme Erasmus+ Organization Project,  png thumbnail">
            <a:extLst>
              <a:ext uri="{FF2B5EF4-FFF2-40B4-BE49-F238E27FC236}">
                <a16:creationId xmlns:a16="http://schemas.microsoft.com/office/drawing/2014/main" xmlns="" id="{B4C6E122-F085-5671-E583-5614E0294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716" y="208763"/>
            <a:ext cx="2529752" cy="100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768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83" y="184726"/>
            <a:ext cx="11055926" cy="620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80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tăText 2">
            <a:extLst>
              <a:ext uri="{FF2B5EF4-FFF2-40B4-BE49-F238E27FC236}">
                <a16:creationId xmlns:a16="http://schemas.microsoft.com/office/drawing/2014/main" xmlns="" id="{7B8A714C-9EF0-354E-3E0E-C8DACD4B270A}"/>
              </a:ext>
            </a:extLst>
          </p:cNvPr>
          <p:cNvSpPr txBox="1"/>
          <p:nvPr/>
        </p:nvSpPr>
        <p:spPr>
          <a:xfrm>
            <a:off x="782715" y="1638866"/>
            <a:ext cx="5706123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3200" b="1" dirty="0">
                <a:solidFill>
                  <a:srgbClr val="002060"/>
                </a:solidFill>
                <a:latin typeface="+mj-lt"/>
              </a:rPr>
              <a:t>	</a:t>
            </a:r>
            <a:r>
              <a:rPr lang="en-GB" sz="3200" b="1" dirty="0">
                <a:solidFill>
                  <a:srgbClr val="002060"/>
                </a:solidFill>
                <a:latin typeface="+mj-lt"/>
              </a:rPr>
              <a:t>Flux </a:t>
            </a:r>
            <a:r>
              <a:rPr lang="ro-RO" sz="3200" b="1" dirty="0" smtClean="0">
                <a:solidFill>
                  <a:srgbClr val="002060"/>
                </a:solidFill>
                <a:latin typeface="+mj-lt"/>
              </a:rPr>
              <a:t>4</a:t>
            </a:r>
            <a:r>
              <a:rPr lang="en-GB" sz="2400" b="1" dirty="0">
                <a:latin typeface="+mj-lt"/>
              </a:rPr>
              <a:t/>
            </a:r>
            <a:br>
              <a:rPr lang="en-GB" sz="2400" b="1" dirty="0">
                <a:latin typeface="+mj-lt"/>
              </a:rPr>
            </a:br>
            <a:endParaRPr lang="ro-RO" sz="2400" b="1" dirty="0" smtClean="0">
              <a:latin typeface="+mj-lt"/>
            </a:endParaRPr>
          </a:p>
          <a:p>
            <a:r>
              <a:rPr lang="ro-RO" sz="2400" b="1" dirty="0" smtClean="0">
                <a:latin typeface="+mj-lt"/>
              </a:rPr>
              <a:t>8</a:t>
            </a:r>
            <a:r>
              <a:rPr lang="en-GB" sz="2400" b="1" dirty="0" smtClean="0">
                <a:latin typeface="+mj-lt"/>
              </a:rPr>
              <a:t> </a:t>
            </a:r>
            <a:r>
              <a:rPr lang="en-GB" sz="2400" b="1" dirty="0" err="1">
                <a:latin typeface="+mj-lt"/>
              </a:rPr>
              <a:t>elevi</a:t>
            </a:r>
            <a:r>
              <a:rPr lang="en-GB" sz="2400" b="1" dirty="0">
                <a:latin typeface="+mj-lt"/>
              </a:rPr>
              <a:t> </a:t>
            </a:r>
            <a:r>
              <a:rPr lang="en-GB" sz="2400" b="1" dirty="0" err="1">
                <a:latin typeface="+mj-lt"/>
              </a:rPr>
              <a:t>calificarea</a:t>
            </a:r>
            <a:r>
              <a:rPr lang="en-GB" sz="2400" b="1" dirty="0">
                <a:latin typeface="+mj-lt"/>
              </a:rPr>
              <a:t> electrician</a:t>
            </a:r>
            <a:r>
              <a:rPr lang="ro-RO" sz="2400" b="1" dirty="0">
                <a:latin typeface="+mj-lt"/>
              </a:rPr>
              <a:t> exploatare</a:t>
            </a:r>
            <a:r>
              <a:rPr lang="en-GB" sz="2400" b="1" dirty="0">
                <a:latin typeface="+mj-lt"/>
              </a:rPr>
              <a:t> </a:t>
            </a:r>
            <a:r>
              <a:rPr lang="en-GB" sz="2400" b="1" dirty="0" err="1">
                <a:latin typeface="+mj-lt"/>
              </a:rPr>
              <a:t>joas</a:t>
            </a:r>
            <a:r>
              <a:rPr lang="ro-RO" sz="2400" b="1" dirty="0">
                <a:latin typeface="+mj-lt"/>
              </a:rPr>
              <a:t>ă tensiune, clasa </a:t>
            </a:r>
            <a:r>
              <a:rPr lang="ro-RO" sz="2400" b="1" dirty="0" smtClean="0">
                <a:latin typeface="+mj-lt"/>
              </a:rPr>
              <a:t>X </a:t>
            </a:r>
            <a:r>
              <a:rPr lang="ro-RO" sz="2400" b="1" dirty="0" smtClean="0">
                <a:latin typeface="+mj-lt"/>
              </a:rPr>
              <a:t>P1</a:t>
            </a:r>
            <a:r>
              <a:rPr lang="ro-RO" sz="2400" b="1" dirty="0">
                <a:latin typeface="+mj-lt"/>
              </a:rPr>
              <a:t/>
            </a:r>
            <a:br>
              <a:rPr lang="ro-RO" sz="2400" b="1" dirty="0">
                <a:latin typeface="+mj-lt"/>
              </a:rPr>
            </a:br>
            <a:endParaRPr lang="ro-RO" sz="2400" b="1" dirty="0" smtClean="0">
              <a:latin typeface="+mj-lt"/>
            </a:endParaRPr>
          </a:p>
          <a:p>
            <a:r>
              <a:rPr lang="ro-RO" sz="2400" b="1" dirty="0" smtClean="0">
                <a:latin typeface="+mj-lt"/>
              </a:rPr>
              <a:t>6</a:t>
            </a:r>
            <a:r>
              <a:rPr lang="ro-RO" sz="2400" b="1" dirty="0" smtClean="0">
                <a:latin typeface="+mj-lt"/>
              </a:rPr>
              <a:t> </a:t>
            </a:r>
            <a:r>
              <a:rPr lang="ro-RO" sz="2400" b="1" dirty="0">
                <a:latin typeface="+mj-lt"/>
              </a:rPr>
              <a:t>elevi calificarea </a:t>
            </a:r>
            <a:r>
              <a:rPr lang="ro-RO" sz="2400" b="1" dirty="0" smtClean="0">
                <a:latin typeface="+mj-lt"/>
              </a:rPr>
              <a:t>tehnician </a:t>
            </a:r>
            <a:r>
              <a:rPr lang="ro-RO" sz="2400" b="1" dirty="0" smtClean="0">
                <a:latin typeface="+mj-lt"/>
              </a:rPr>
              <a:t>electrician electronist auto+mecanic auto</a:t>
            </a:r>
            <a:r>
              <a:rPr lang="ro-RO" sz="2400" b="1" dirty="0">
                <a:latin typeface="+mj-lt"/>
              </a:rPr>
              <a:t/>
            </a:r>
            <a:br>
              <a:rPr lang="ro-RO" sz="2400" b="1" dirty="0">
                <a:latin typeface="+mj-lt"/>
              </a:rPr>
            </a:br>
            <a:r>
              <a:rPr lang="ro-RO" sz="2400" b="1" dirty="0">
                <a:latin typeface="+mj-lt"/>
              </a:rPr>
              <a:t/>
            </a:r>
            <a:br>
              <a:rPr lang="ro-RO" sz="2400" b="1" dirty="0">
                <a:latin typeface="+mj-lt"/>
              </a:rPr>
            </a:br>
            <a:r>
              <a:rPr lang="ro-RO" sz="2400" b="1" dirty="0">
                <a:latin typeface="+mj-lt"/>
              </a:rPr>
              <a:t/>
            </a:r>
            <a:br>
              <a:rPr lang="ro-RO" sz="2400" b="1" dirty="0">
                <a:latin typeface="+mj-lt"/>
              </a:rPr>
            </a:br>
            <a:r>
              <a:rPr lang="ro-RO" sz="2400" b="1" dirty="0">
                <a:latin typeface="+mj-lt"/>
              </a:rPr>
              <a:t>2 profesori însoțitori – Amelia Cișman, Cătălin Costaș</a:t>
            </a:r>
            <a:r>
              <a:rPr lang="ro-RO" sz="2400" b="1" dirty="0"/>
              <a:t/>
            </a:r>
            <a:br>
              <a:rPr lang="ro-RO" sz="2400" b="1" dirty="0"/>
            </a:br>
            <a:endParaRPr lang="en-GB" sz="2400" b="1" dirty="0"/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xmlns="" id="{6AD94CA3-9BD7-5CBE-E754-B9C2C3015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6062" y="339482"/>
            <a:ext cx="4572000" cy="5794988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6" name="Model 3D 5" descr="Wheeled suitcase">
                <a:extLst>
                  <a:ext uri="{FF2B5EF4-FFF2-40B4-BE49-F238E27FC236}">
                    <a16:creationId xmlns:a16="http://schemas.microsoft.com/office/drawing/2014/main" id="{95FF38D0-4F01-BB9C-49F9-AA2D2A47E1A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82798060"/>
                  </p:ext>
                </p:extLst>
              </p:nvPr>
            </p:nvGraphicFramePr>
            <p:xfrm>
              <a:off x="10191210" y="4332303"/>
              <a:ext cx="1411905" cy="1882066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411905" cy="1882066"/>
                    </a:xfrm>
                    <a:prstGeom prst="rect">
                      <a:avLst/>
                    </a:prstGeom>
                  </am3d:spPr>
                  <am3d:camera>
                    <am3d:pos x="0" y="0" z="5431571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55219" d="1000000"/>
                    <am3d:preTrans dx="0" dy="-18000000" dz="-23702"/>
                    <am3d:scale>
                      <am3d:sx n="1000000" d="1000000"/>
                      <am3d:sy n="1000000" d="1000000"/>
                      <am3d:sz n="1000000" d="1000000"/>
                    </am3d:scale>
                    <am3d:rot ax="235873" ay="1740320" az="114514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204317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Model 3D 5" descr="Wheeled suitcase">
                <a:extLst>
                  <a:ext uri="{FF2B5EF4-FFF2-40B4-BE49-F238E27FC236}">
                    <a16:creationId xmlns:a16="http://schemas.microsoft.com/office/drawing/2014/main" xmlns="" id="{95FF38D0-4F01-BB9C-49F9-AA2D2A47E1A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191210" y="4332303"/>
                <a:ext cx="1411905" cy="1882066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2" descr="Logo Erasmus Programme Erasmus+ Organization Project,  png thumbnail">
            <a:extLst>
              <a:ext uri="{FF2B5EF4-FFF2-40B4-BE49-F238E27FC236}">
                <a16:creationId xmlns:a16="http://schemas.microsoft.com/office/drawing/2014/main" xmlns="" id="{40BA05BF-EE2F-E249-78A9-475F28D4C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78" y="220611"/>
            <a:ext cx="2529752" cy="106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68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xmlns="" id="{A49266F8-B72D-7799-A7C8-52E36B7E4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>
                <a:solidFill>
                  <a:srgbClr val="002060"/>
                </a:solidFill>
              </a:rPr>
              <a:t>Pregătire lingvistică și culturală</a:t>
            </a:r>
            <a:endParaRPr lang="en-GB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Ar putea fi o imagine cu studiu şi text">
            <a:extLst>
              <a:ext uri="{FF2B5EF4-FFF2-40B4-BE49-F238E27FC236}">
                <a16:creationId xmlns:a16="http://schemas.microsoft.com/office/drawing/2014/main" xmlns="" id="{1C1B10CA-8A59-022F-53DC-A898AF8AE76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2054934"/>
            <a:ext cx="4682082" cy="313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r putea fi o imagine cu studiu şi text">
            <a:extLst>
              <a:ext uri="{FF2B5EF4-FFF2-40B4-BE49-F238E27FC236}">
                <a16:creationId xmlns:a16="http://schemas.microsoft.com/office/drawing/2014/main" xmlns="" id="{E5B0D63E-7D4E-109F-E434-C66F7A899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901" y="2054935"/>
            <a:ext cx="4364264" cy="313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Logo Erasmus Programme Erasmus+ Organization Project,  png thumbnail">
            <a:extLst>
              <a:ext uri="{FF2B5EF4-FFF2-40B4-BE49-F238E27FC236}">
                <a16:creationId xmlns:a16="http://schemas.microsoft.com/office/drawing/2014/main" xmlns="" id="{1DFF5270-A136-AED1-4E94-5CCBE7B66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0289" y="112867"/>
            <a:ext cx="2529752" cy="1385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45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xmlns="" id="{CB1150A4-FE78-49D4-0585-A53257E59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2" y="523732"/>
            <a:ext cx="6999154" cy="1367163"/>
          </a:xfrm>
        </p:spPr>
        <p:txBody>
          <a:bodyPr>
            <a:normAutofit fontScale="90000"/>
          </a:bodyPr>
          <a:lstStyle/>
          <a:p>
            <a:r>
              <a:rPr lang="ro-RO" b="1" dirty="0">
                <a:solidFill>
                  <a:srgbClr val="002060"/>
                </a:solidFill>
              </a:rPr>
              <a:t>Prezentarea </a:t>
            </a:r>
            <a:r>
              <a:rPr lang="ro-RO" b="1" dirty="0" smtClean="0">
                <a:solidFill>
                  <a:srgbClr val="002060"/>
                </a:solidFill>
              </a:rPr>
              <a:t>participanților  în prezența organizației suport Global Education</a:t>
            </a:r>
            <a:endParaRPr lang="en-GB" b="1" dirty="0">
              <a:solidFill>
                <a:srgbClr val="002060"/>
              </a:solidFill>
            </a:endParaRPr>
          </a:p>
        </p:txBody>
      </p:sp>
      <p:pic>
        <p:nvPicPr>
          <p:cNvPr id="5" name="Picture 2" descr="Logo Erasmus Programme Erasmus+ Organization Project,  png thumbnail">
            <a:extLst>
              <a:ext uri="{FF2B5EF4-FFF2-40B4-BE49-F238E27FC236}">
                <a16:creationId xmlns:a16="http://schemas.microsoft.com/office/drawing/2014/main" xmlns="" id="{472DE30E-9B6C-5C37-B683-17EBD30D2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8108" y="144123"/>
            <a:ext cx="2529752" cy="106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2" y="2268018"/>
            <a:ext cx="3008994" cy="40119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824" y="-82296"/>
            <a:ext cx="2660141" cy="35468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874" y="2418005"/>
            <a:ext cx="5485804" cy="41143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626" y="2733534"/>
            <a:ext cx="2849118" cy="379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79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xmlns="" id="{8C096EEF-978F-238E-5998-F66DDB54C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986" y="428646"/>
            <a:ext cx="8862045" cy="1450757"/>
          </a:xfrm>
        </p:spPr>
        <p:txBody>
          <a:bodyPr>
            <a:normAutofit fontScale="90000"/>
          </a:bodyPr>
          <a:lstStyle/>
          <a:p>
            <a:r>
              <a:rPr lang="ro-RO" b="1" dirty="0">
                <a:solidFill>
                  <a:srgbClr val="002060"/>
                </a:solidFill>
              </a:rPr>
              <a:t>Activități practice </a:t>
            </a:r>
            <a:r>
              <a:rPr lang="ro-RO" b="1" dirty="0" smtClean="0">
                <a:solidFill>
                  <a:srgbClr val="002060"/>
                </a:solidFill>
              </a:rPr>
              <a:t>desfășurate de </a:t>
            </a:r>
            <a:r>
              <a:rPr lang="ro-RO" b="1" dirty="0" smtClean="0">
                <a:solidFill>
                  <a:srgbClr val="002060"/>
                </a:solidFill>
              </a:rPr>
              <a:t>tehnicienii electricieni electronisti </a:t>
            </a:r>
            <a:r>
              <a:rPr lang="ro-RO" b="1" dirty="0" smtClean="0">
                <a:solidFill>
                  <a:srgbClr val="002060"/>
                </a:solidFill>
              </a:rPr>
              <a:t>auto și </a:t>
            </a:r>
            <a:r>
              <a:rPr lang="ro-RO" b="1" dirty="0" smtClean="0">
                <a:solidFill>
                  <a:srgbClr val="002060"/>
                </a:solidFill>
              </a:rPr>
              <a:t>mecanicii </a:t>
            </a:r>
            <a:r>
              <a:rPr lang="ro-RO" b="1" dirty="0">
                <a:solidFill>
                  <a:srgbClr val="002060"/>
                </a:solidFill>
              </a:rPr>
              <a:t>auto la </a:t>
            </a:r>
            <a:r>
              <a:rPr lang="ro-RO" b="1" dirty="0" smtClean="0">
                <a:solidFill>
                  <a:srgbClr val="002060"/>
                </a:solidFill>
              </a:rPr>
              <a:t>service-ul </a:t>
            </a:r>
            <a:r>
              <a:rPr lang="ro-RO" b="1" dirty="0" smtClean="0">
                <a:solidFill>
                  <a:srgbClr val="002060"/>
                </a:solidFill>
              </a:rPr>
              <a:t>auto Koutsimanis</a:t>
            </a:r>
            <a:endParaRPr lang="en-GB" b="1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763" y="658368"/>
            <a:ext cx="2134141" cy="4626864"/>
          </a:xfrm>
          <a:prstGeom prst="rect">
            <a:avLst/>
          </a:prstGeom>
        </p:spPr>
      </p:pic>
      <p:pic>
        <p:nvPicPr>
          <p:cNvPr id="9" name="Picture 8" descr="Logo Erasmus Programme Erasmus+ Organization Project,  png thumbnail">
            <a:extLst>
              <a:ext uri="{FF2B5EF4-FFF2-40B4-BE49-F238E27FC236}">
                <a16:creationId xmlns:a16="http://schemas.microsoft.com/office/drawing/2014/main" xmlns="" id="{E6E5EEBE-E807-7EE9-8CFF-78055E570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152" y="218891"/>
            <a:ext cx="2529752" cy="1385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00" y="2047503"/>
            <a:ext cx="3025508" cy="40340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008" y="1830946"/>
            <a:ext cx="3761883" cy="46835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891" y="2215010"/>
            <a:ext cx="2767533" cy="3915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68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4" y="0"/>
            <a:ext cx="3094776" cy="44124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528" y="111682"/>
            <a:ext cx="2260672" cy="490118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522" y="3813048"/>
            <a:ext cx="3840478" cy="2880359"/>
          </a:xfrm>
          <a:prstGeom prst="rect">
            <a:avLst/>
          </a:prstGeom>
        </p:spPr>
      </p:pic>
      <p:pic>
        <p:nvPicPr>
          <p:cNvPr id="12" name="Picture 2" descr="Logo Erasmus Programme Erasmus+ Organization Project,  png thumbnail">
            <a:extLst>
              <a:ext uri="{FF2B5EF4-FFF2-40B4-BE49-F238E27FC236}">
                <a16:creationId xmlns:a16="http://schemas.microsoft.com/office/drawing/2014/main" xmlns="" id="{17AB88F1-C696-CDBB-EB45-632E7A081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258" y="0"/>
            <a:ext cx="2529752" cy="106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999" y="1063190"/>
            <a:ext cx="6855529" cy="514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88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xmlns="" id="{F85C40F0-6743-112B-7C8B-9A41329A2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591" y="651715"/>
            <a:ext cx="6425953" cy="1009391"/>
          </a:xfrm>
        </p:spPr>
        <p:txBody>
          <a:bodyPr>
            <a:normAutofit fontScale="90000"/>
          </a:bodyPr>
          <a:lstStyle/>
          <a:p>
            <a:r>
              <a:rPr lang="ro-RO" b="1" dirty="0">
                <a:solidFill>
                  <a:srgbClr val="002060"/>
                </a:solidFill>
              </a:rPr>
              <a:t>Activități practice </a:t>
            </a:r>
            <a:r>
              <a:rPr lang="ro-RO" b="1" dirty="0" smtClean="0">
                <a:solidFill>
                  <a:srgbClr val="002060"/>
                </a:solidFill>
              </a:rPr>
              <a:t>electricienii </a:t>
            </a:r>
            <a:r>
              <a:rPr lang="ro-RO" b="1" dirty="0">
                <a:solidFill>
                  <a:srgbClr val="002060"/>
                </a:solidFill>
              </a:rPr>
              <a:t>exploatare joasă tensiune </a:t>
            </a:r>
            <a:endParaRPr lang="en-GB" b="1" dirty="0">
              <a:solidFill>
                <a:srgbClr val="002060"/>
              </a:solidFill>
            </a:endParaRPr>
          </a:p>
        </p:txBody>
      </p:sp>
      <p:pic>
        <p:nvPicPr>
          <p:cNvPr id="3" name="Picture 2" descr="Logo Erasmus Programme Erasmus+ Organization Project,  png thumbnail">
            <a:extLst>
              <a:ext uri="{FF2B5EF4-FFF2-40B4-BE49-F238E27FC236}">
                <a16:creationId xmlns:a16="http://schemas.microsoft.com/office/drawing/2014/main" xmlns="" id="{B4C6E122-F085-5671-E583-5614E0294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2444" y="0"/>
            <a:ext cx="2529752" cy="100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91" y="2217758"/>
            <a:ext cx="2960078" cy="3946770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314" y="1933618"/>
            <a:ext cx="3173183" cy="42309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397" y="880315"/>
            <a:ext cx="3378899" cy="600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94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462031-44CB-FBEC-8517-0D1A777A0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" y="130923"/>
            <a:ext cx="10058400" cy="931551"/>
          </a:xfrm>
        </p:spPr>
        <p:txBody>
          <a:bodyPr/>
          <a:lstStyle/>
          <a:p>
            <a:r>
              <a:rPr lang="ro-RO" b="1" dirty="0" smtClean="0">
                <a:solidFill>
                  <a:srgbClr val="002060"/>
                </a:solidFill>
              </a:rPr>
              <a:t>Participare la work-shopuri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4" name="Picture 3" descr="Logo Erasmus Programme Erasmus+ Organization Project,  png thumbnail">
            <a:extLst>
              <a:ext uri="{FF2B5EF4-FFF2-40B4-BE49-F238E27FC236}">
                <a16:creationId xmlns:a16="http://schemas.microsoft.com/office/drawing/2014/main" xmlns="" id="{B4C6E122-F085-5671-E583-5614E0294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2444" y="53083"/>
            <a:ext cx="2529752" cy="100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68" y="982580"/>
            <a:ext cx="5340096" cy="300380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500" y="1268330"/>
            <a:ext cx="5496476" cy="30917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908" y="3746354"/>
            <a:ext cx="5230368" cy="29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66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4285996_TF11437505.potx" id="{4572CED6-D00F-436A-9834-2268BF9FC2BD}" vid="{2652C404-73AB-4259-9066-4903527560F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F3CD65D-61A5-43C9-A837-6EC73C7DA8AB}">
  <ds:schemaRefs>
    <ds:schemaRef ds:uri="http://purl.org/dc/terms/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schemas.microsoft.com/office/2006/documentManagement/types"/>
    <ds:schemaRef ds:uri="16c05727-aa75-4e4a-9b5f-8a80a1165891"/>
    <ds:schemaRef ds:uri="http://schemas.microsoft.com/office/2006/metadata/propertie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{EEDE01CA-3E9C-47B9-91A2-B65B2D90E61E}tf11437505_win32</Template>
  <TotalTime>392</TotalTime>
  <Words>191</Words>
  <Application>Microsoft Office PowerPoint</Application>
  <PresentationFormat>Widescreen</PresentationFormat>
  <Paragraphs>35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Georgia Pro Cond Light</vt:lpstr>
      <vt:lpstr>Speak Pro</vt:lpstr>
      <vt:lpstr>RetrospectVTI</vt:lpstr>
      <vt:lpstr>Proiect mobilitate  Erasmus  2025-1-RO01-KA121-VET-000326186 - Flux 4</vt:lpstr>
      <vt:lpstr>PowerPoint Presentation</vt:lpstr>
      <vt:lpstr>PowerPoint Presentation</vt:lpstr>
      <vt:lpstr>Pregătire lingvistică și culturală</vt:lpstr>
      <vt:lpstr>Prezentarea participanților  în prezența organizației suport Global Education</vt:lpstr>
      <vt:lpstr>Activități practice desfășurate de tehnicienii electricieni electronisti auto și mecanicii auto la service-ul auto Koutsimanis</vt:lpstr>
      <vt:lpstr>PowerPoint Presentation</vt:lpstr>
      <vt:lpstr>Activități practice electricienii exploatare joasă tensiune </vt:lpstr>
      <vt:lpstr>Participare la work-shopuri</vt:lpstr>
      <vt:lpstr>Participare la work-shopuri</vt:lpstr>
      <vt:lpstr>Vizite culturale: Muntele Olimp, Salonic, Edessa</vt:lpstr>
      <vt:lpstr>PowerPoint Presentation</vt:lpstr>
      <vt:lpstr>PowerPoint Presentation</vt:lpstr>
      <vt:lpstr>Festivitate de premiere</vt:lpstr>
      <vt:lpstr>Festivitate de premiere</vt:lpstr>
      <vt:lpstr>Final de proiect</vt:lpstr>
      <vt:lpstr>Rezultate ale mobilității</vt:lpstr>
      <vt:lpstr>Concluzii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Proiect mobilitate  Erasmus  2025-1-RO01-KA121-VET-000326186</dc:title>
  <dc:creator>40740863909</dc:creator>
  <cp:lastModifiedBy>Microsoft account</cp:lastModifiedBy>
  <cp:revision>63</cp:revision>
  <dcterms:created xsi:type="dcterms:W3CDTF">2025-11-17T08:59:37Z</dcterms:created>
  <dcterms:modified xsi:type="dcterms:W3CDTF">2026-08-23T15:00:43Z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